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3" r:id="rId8"/>
    <p:sldId id="264" r:id="rId9"/>
    <p:sldId id="27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763511-174C-4B44-B73E-E045EDAACFB7}" v="2" dt="2024-02-02T19:22:03.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1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4F81E-FC60-430A-88C5-2CA0282AD0D3}"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720ED-44A1-4725-9EE0-1D99FEBE0760}" type="slidenum">
              <a:rPr lang="en-GB" smtClean="0"/>
              <a:t>‹#›</a:t>
            </a:fld>
            <a:endParaRPr lang="en-GB"/>
          </a:p>
        </p:txBody>
      </p:sp>
    </p:spTree>
    <p:extLst>
      <p:ext uri="{BB962C8B-B14F-4D97-AF65-F5344CB8AC3E}">
        <p14:creationId xmlns:p14="http://schemas.microsoft.com/office/powerpoint/2010/main" val="54218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F14F-72B4-67D2-30DA-A88C5E63A1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7740F3-1831-A32B-0BC1-20B7F5EE98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272A44-414F-DD0A-26E4-CDC8B654A4BF}"/>
              </a:ext>
            </a:extLst>
          </p:cNvPr>
          <p:cNvSpPr>
            <a:spLocks noGrp="1"/>
          </p:cNvSpPr>
          <p:nvPr>
            <p:ph type="dt" sz="half" idx="10"/>
          </p:nvPr>
        </p:nvSpPr>
        <p:spPr/>
        <p:txBody>
          <a:bodyPr/>
          <a:lstStyle/>
          <a:p>
            <a:fld id="{D8C36027-2A3D-490B-B2EE-2D3AD4CA59C3}" type="datetime1">
              <a:rPr lang="en-GB" smtClean="0"/>
              <a:t>13/02/2024</a:t>
            </a:fld>
            <a:endParaRPr lang="en-GB"/>
          </a:p>
        </p:txBody>
      </p:sp>
      <p:sp>
        <p:nvSpPr>
          <p:cNvPr id="5" name="Footer Placeholder 4">
            <a:extLst>
              <a:ext uri="{FF2B5EF4-FFF2-40B4-BE49-F238E27FC236}">
                <a16:creationId xmlns:a16="http://schemas.microsoft.com/office/drawing/2014/main" id="{E6249E2A-2773-CDF2-5430-D9853B379FE9}"/>
              </a:ext>
            </a:extLst>
          </p:cNvPr>
          <p:cNvSpPr>
            <a:spLocks noGrp="1"/>
          </p:cNvSpPr>
          <p:nvPr>
            <p:ph type="ftr" sz="quarter" idx="11"/>
          </p:nvPr>
        </p:nvSpPr>
        <p:spPr/>
        <p:txBody>
          <a:bodyPr/>
          <a:lstStyle/>
          <a:p>
            <a:r>
              <a:rPr lang="en-GB"/>
              <a:t>Get that Job session</a:t>
            </a:r>
          </a:p>
        </p:txBody>
      </p:sp>
      <p:sp>
        <p:nvSpPr>
          <p:cNvPr id="6" name="Slide Number Placeholder 5">
            <a:extLst>
              <a:ext uri="{FF2B5EF4-FFF2-40B4-BE49-F238E27FC236}">
                <a16:creationId xmlns:a16="http://schemas.microsoft.com/office/drawing/2014/main" id="{FBD00759-342E-DB54-5A2A-EEE1ED36FC02}"/>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328424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5F7F-02DE-42CE-01AD-FC31AF373A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24ACF6-33F5-2CB9-0A68-B6EFF04B91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B5FF23-4EAF-01E4-E749-C546C4D63B45}"/>
              </a:ext>
            </a:extLst>
          </p:cNvPr>
          <p:cNvSpPr>
            <a:spLocks noGrp="1"/>
          </p:cNvSpPr>
          <p:nvPr>
            <p:ph type="dt" sz="half" idx="10"/>
          </p:nvPr>
        </p:nvSpPr>
        <p:spPr/>
        <p:txBody>
          <a:bodyPr/>
          <a:lstStyle/>
          <a:p>
            <a:fld id="{8D05F4BB-8D28-47B5-9609-C84AC09EDC10}" type="datetime1">
              <a:rPr lang="en-GB" smtClean="0"/>
              <a:t>13/02/2024</a:t>
            </a:fld>
            <a:endParaRPr lang="en-GB"/>
          </a:p>
        </p:txBody>
      </p:sp>
      <p:sp>
        <p:nvSpPr>
          <p:cNvPr id="5" name="Footer Placeholder 4">
            <a:extLst>
              <a:ext uri="{FF2B5EF4-FFF2-40B4-BE49-F238E27FC236}">
                <a16:creationId xmlns:a16="http://schemas.microsoft.com/office/drawing/2014/main" id="{89795CA5-E05A-29CF-B28E-6DB051060E73}"/>
              </a:ext>
            </a:extLst>
          </p:cNvPr>
          <p:cNvSpPr>
            <a:spLocks noGrp="1"/>
          </p:cNvSpPr>
          <p:nvPr>
            <p:ph type="ftr" sz="quarter" idx="11"/>
          </p:nvPr>
        </p:nvSpPr>
        <p:spPr/>
        <p:txBody>
          <a:bodyPr/>
          <a:lstStyle/>
          <a:p>
            <a:r>
              <a:rPr lang="en-GB"/>
              <a:t>Get that Job session</a:t>
            </a:r>
          </a:p>
        </p:txBody>
      </p:sp>
      <p:sp>
        <p:nvSpPr>
          <p:cNvPr id="6" name="Slide Number Placeholder 5">
            <a:extLst>
              <a:ext uri="{FF2B5EF4-FFF2-40B4-BE49-F238E27FC236}">
                <a16:creationId xmlns:a16="http://schemas.microsoft.com/office/drawing/2014/main" id="{D6432296-3873-A04C-BE7F-853AB8116AEC}"/>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33838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6D6A-1B82-20CC-09C6-2F4392D16C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F2A5CC-9133-99D0-E555-BCCAFA3F45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E2657A-F3E8-40D6-5D24-BDB246553577}"/>
              </a:ext>
            </a:extLst>
          </p:cNvPr>
          <p:cNvSpPr>
            <a:spLocks noGrp="1"/>
          </p:cNvSpPr>
          <p:nvPr>
            <p:ph type="dt" sz="half" idx="10"/>
          </p:nvPr>
        </p:nvSpPr>
        <p:spPr/>
        <p:txBody>
          <a:bodyPr/>
          <a:lstStyle/>
          <a:p>
            <a:fld id="{E1E1AD7B-EFB8-43BE-AEE1-78ABFDE9C649}" type="datetime1">
              <a:rPr lang="en-GB" smtClean="0"/>
              <a:t>13/02/2024</a:t>
            </a:fld>
            <a:endParaRPr lang="en-GB"/>
          </a:p>
        </p:txBody>
      </p:sp>
      <p:sp>
        <p:nvSpPr>
          <p:cNvPr id="5" name="Footer Placeholder 4">
            <a:extLst>
              <a:ext uri="{FF2B5EF4-FFF2-40B4-BE49-F238E27FC236}">
                <a16:creationId xmlns:a16="http://schemas.microsoft.com/office/drawing/2014/main" id="{79E2E735-AD52-414C-85E3-B03680902514}"/>
              </a:ext>
            </a:extLst>
          </p:cNvPr>
          <p:cNvSpPr>
            <a:spLocks noGrp="1"/>
          </p:cNvSpPr>
          <p:nvPr>
            <p:ph type="ftr" sz="quarter" idx="11"/>
          </p:nvPr>
        </p:nvSpPr>
        <p:spPr/>
        <p:txBody>
          <a:bodyPr/>
          <a:lstStyle/>
          <a:p>
            <a:r>
              <a:rPr lang="en-GB"/>
              <a:t>Get that Job session</a:t>
            </a:r>
          </a:p>
        </p:txBody>
      </p:sp>
      <p:sp>
        <p:nvSpPr>
          <p:cNvPr id="6" name="Slide Number Placeholder 5">
            <a:extLst>
              <a:ext uri="{FF2B5EF4-FFF2-40B4-BE49-F238E27FC236}">
                <a16:creationId xmlns:a16="http://schemas.microsoft.com/office/drawing/2014/main" id="{C7A9BFB3-BA3C-9D46-221B-CCEE4DEDCE2D}"/>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4096623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4D8A-04E9-3268-E3EF-01A9791638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29390-A61A-96E3-B620-DAFEE7C7B2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2359B0-2AD0-A0C8-DC99-0C300B7795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F9CDF3-63B4-897F-3F20-90D1FD755676}"/>
              </a:ext>
            </a:extLst>
          </p:cNvPr>
          <p:cNvSpPr>
            <a:spLocks noGrp="1"/>
          </p:cNvSpPr>
          <p:nvPr>
            <p:ph type="dt" sz="half" idx="10"/>
          </p:nvPr>
        </p:nvSpPr>
        <p:spPr/>
        <p:txBody>
          <a:bodyPr/>
          <a:lstStyle/>
          <a:p>
            <a:fld id="{D6F649C1-E1F3-47D6-A0A6-064EBAD26B21}" type="datetime1">
              <a:rPr lang="en-GB" smtClean="0"/>
              <a:t>13/02/2024</a:t>
            </a:fld>
            <a:endParaRPr lang="en-GB"/>
          </a:p>
        </p:txBody>
      </p:sp>
      <p:sp>
        <p:nvSpPr>
          <p:cNvPr id="6" name="Footer Placeholder 5">
            <a:extLst>
              <a:ext uri="{FF2B5EF4-FFF2-40B4-BE49-F238E27FC236}">
                <a16:creationId xmlns:a16="http://schemas.microsoft.com/office/drawing/2014/main" id="{3D5FC98D-A1E4-A5BA-52A3-538C06B1FA54}"/>
              </a:ext>
            </a:extLst>
          </p:cNvPr>
          <p:cNvSpPr>
            <a:spLocks noGrp="1"/>
          </p:cNvSpPr>
          <p:nvPr>
            <p:ph type="ftr" sz="quarter" idx="11"/>
          </p:nvPr>
        </p:nvSpPr>
        <p:spPr/>
        <p:txBody>
          <a:bodyPr/>
          <a:lstStyle/>
          <a:p>
            <a:r>
              <a:rPr lang="en-GB"/>
              <a:t>Get that Job session</a:t>
            </a:r>
          </a:p>
        </p:txBody>
      </p:sp>
      <p:sp>
        <p:nvSpPr>
          <p:cNvPr id="7" name="Slide Number Placeholder 6">
            <a:extLst>
              <a:ext uri="{FF2B5EF4-FFF2-40B4-BE49-F238E27FC236}">
                <a16:creationId xmlns:a16="http://schemas.microsoft.com/office/drawing/2014/main" id="{00727F36-E4CE-3971-6E2F-33DFBB44F6C9}"/>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72252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8B98-5286-8FD7-190D-65B8B303A7B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C95A03-B8AB-D399-874A-421B1EC621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C58A7A-C3C9-7088-D25A-8524542FB5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2127EF4-501D-6102-E030-270E0807D0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28B067-E08C-E9ED-4EBA-8C1D0B6C1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6120D3-A858-AB1B-2253-CF8FCCA150F6}"/>
              </a:ext>
            </a:extLst>
          </p:cNvPr>
          <p:cNvSpPr>
            <a:spLocks noGrp="1"/>
          </p:cNvSpPr>
          <p:nvPr>
            <p:ph type="dt" sz="half" idx="10"/>
          </p:nvPr>
        </p:nvSpPr>
        <p:spPr/>
        <p:txBody>
          <a:bodyPr/>
          <a:lstStyle/>
          <a:p>
            <a:fld id="{91D11A3C-2707-45D1-A30E-6A4A7AC36595}" type="datetime1">
              <a:rPr lang="en-GB" smtClean="0"/>
              <a:t>13/02/2024</a:t>
            </a:fld>
            <a:endParaRPr lang="en-GB"/>
          </a:p>
        </p:txBody>
      </p:sp>
      <p:sp>
        <p:nvSpPr>
          <p:cNvPr id="8" name="Footer Placeholder 7">
            <a:extLst>
              <a:ext uri="{FF2B5EF4-FFF2-40B4-BE49-F238E27FC236}">
                <a16:creationId xmlns:a16="http://schemas.microsoft.com/office/drawing/2014/main" id="{9B5BFDA9-D43D-7217-7F2D-8B61300AF6C6}"/>
              </a:ext>
            </a:extLst>
          </p:cNvPr>
          <p:cNvSpPr>
            <a:spLocks noGrp="1"/>
          </p:cNvSpPr>
          <p:nvPr>
            <p:ph type="ftr" sz="quarter" idx="11"/>
          </p:nvPr>
        </p:nvSpPr>
        <p:spPr/>
        <p:txBody>
          <a:bodyPr/>
          <a:lstStyle/>
          <a:p>
            <a:r>
              <a:rPr lang="en-GB"/>
              <a:t>Get that Job session</a:t>
            </a:r>
          </a:p>
        </p:txBody>
      </p:sp>
      <p:sp>
        <p:nvSpPr>
          <p:cNvPr id="9" name="Slide Number Placeholder 8">
            <a:extLst>
              <a:ext uri="{FF2B5EF4-FFF2-40B4-BE49-F238E27FC236}">
                <a16:creationId xmlns:a16="http://schemas.microsoft.com/office/drawing/2014/main" id="{9F22770E-E39F-5816-94BA-063A9F21F15C}"/>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94930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B39E-8B98-0A83-CA65-73741B0D24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861B561-0705-BEC0-D978-242F17AFE8E0}"/>
              </a:ext>
            </a:extLst>
          </p:cNvPr>
          <p:cNvSpPr>
            <a:spLocks noGrp="1"/>
          </p:cNvSpPr>
          <p:nvPr>
            <p:ph type="dt" sz="half" idx="10"/>
          </p:nvPr>
        </p:nvSpPr>
        <p:spPr/>
        <p:txBody>
          <a:bodyPr/>
          <a:lstStyle/>
          <a:p>
            <a:fld id="{5DD3BD9A-93B5-44D5-B00D-FF06BA2ED5A4}" type="datetime1">
              <a:rPr lang="en-GB" smtClean="0"/>
              <a:t>13/02/2024</a:t>
            </a:fld>
            <a:endParaRPr lang="en-GB"/>
          </a:p>
        </p:txBody>
      </p:sp>
      <p:sp>
        <p:nvSpPr>
          <p:cNvPr id="4" name="Footer Placeholder 3">
            <a:extLst>
              <a:ext uri="{FF2B5EF4-FFF2-40B4-BE49-F238E27FC236}">
                <a16:creationId xmlns:a16="http://schemas.microsoft.com/office/drawing/2014/main" id="{3D56E8D7-8DB4-0581-165E-2D6AC70AFD0F}"/>
              </a:ext>
            </a:extLst>
          </p:cNvPr>
          <p:cNvSpPr>
            <a:spLocks noGrp="1"/>
          </p:cNvSpPr>
          <p:nvPr>
            <p:ph type="ftr" sz="quarter" idx="11"/>
          </p:nvPr>
        </p:nvSpPr>
        <p:spPr/>
        <p:txBody>
          <a:bodyPr/>
          <a:lstStyle/>
          <a:p>
            <a:r>
              <a:rPr lang="en-GB"/>
              <a:t>Get that Job session</a:t>
            </a:r>
          </a:p>
        </p:txBody>
      </p:sp>
      <p:sp>
        <p:nvSpPr>
          <p:cNvPr id="5" name="Slide Number Placeholder 4">
            <a:extLst>
              <a:ext uri="{FF2B5EF4-FFF2-40B4-BE49-F238E27FC236}">
                <a16:creationId xmlns:a16="http://schemas.microsoft.com/office/drawing/2014/main" id="{6585D628-5831-CA9E-0F8D-0696A3E13E9E}"/>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96665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F56C3-439A-5EA3-9E81-1C2EC9C9E39D}"/>
              </a:ext>
            </a:extLst>
          </p:cNvPr>
          <p:cNvSpPr>
            <a:spLocks noGrp="1"/>
          </p:cNvSpPr>
          <p:nvPr>
            <p:ph type="dt" sz="half" idx="10"/>
          </p:nvPr>
        </p:nvSpPr>
        <p:spPr/>
        <p:txBody>
          <a:bodyPr/>
          <a:lstStyle/>
          <a:p>
            <a:fld id="{38B9EEF9-2533-40AB-90CA-8DD31FCB4F14}" type="datetime1">
              <a:rPr lang="en-GB" smtClean="0"/>
              <a:t>13/02/2024</a:t>
            </a:fld>
            <a:endParaRPr lang="en-GB"/>
          </a:p>
        </p:txBody>
      </p:sp>
      <p:sp>
        <p:nvSpPr>
          <p:cNvPr id="3" name="Footer Placeholder 2">
            <a:extLst>
              <a:ext uri="{FF2B5EF4-FFF2-40B4-BE49-F238E27FC236}">
                <a16:creationId xmlns:a16="http://schemas.microsoft.com/office/drawing/2014/main" id="{5C6D71DE-9EFF-BA4E-EDEA-5B10C6F7E22C}"/>
              </a:ext>
            </a:extLst>
          </p:cNvPr>
          <p:cNvSpPr>
            <a:spLocks noGrp="1"/>
          </p:cNvSpPr>
          <p:nvPr>
            <p:ph type="ftr" sz="quarter" idx="11"/>
          </p:nvPr>
        </p:nvSpPr>
        <p:spPr/>
        <p:txBody>
          <a:bodyPr/>
          <a:lstStyle/>
          <a:p>
            <a:r>
              <a:rPr lang="en-GB"/>
              <a:t>Get that Job session</a:t>
            </a:r>
          </a:p>
        </p:txBody>
      </p:sp>
      <p:sp>
        <p:nvSpPr>
          <p:cNvPr id="4" name="Slide Number Placeholder 3">
            <a:extLst>
              <a:ext uri="{FF2B5EF4-FFF2-40B4-BE49-F238E27FC236}">
                <a16:creationId xmlns:a16="http://schemas.microsoft.com/office/drawing/2014/main" id="{BB5E6A2E-74F0-9A63-99A9-7AEDA3712995}"/>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24230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9CA5-900A-9DEB-F3D7-9CE15520A1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E87DB8-2BBF-81A7-6DF2-00188709CF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1F55BE4-B458-991C-B1A7-024E1B34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4E046-6643-41E0-3D4B-156C3C4B6315}"/>
              </a:ext>
            </a:extLst>
          </p:cNvPr>
          <p:cNvSpPr>
            <a:spLocks noGrp="1"/>
          </p:cNvSpPr>
          <p:nvPr>
            <p:ph type="dt" sz="half" idx="10"/>
          </p:nvPr>
        </p:nvSpPr>
        <p:spPr/>
        <p:txBody>
          <a:bodyPr/>
          <a:lstStyle/>
          <a:p>
            <a:fld id="{124E94C0-5F71-4AF9-A900-6466B8356357}" type="datetime1">
              <a:rPr lang="en-GB" smtClean="0"/>
              <a:t>13/02/2024</a:t>
            </a:fld>
            <a:endParaRPr lang="en-GB"/>
          </a:p>
        </p:txBody>
      </p:sp>
      <p:sp>
        <p:nvSpPr>
          <p:cNvPr id="6" name="Footer Placeholder 5">
            <a:extLst>
              <a:ext uri="{FF2B5EF4-FFF2-40B4-BE49-F238E27FC236}">
                <a16:creationId xmlns:a16="http://schemas.microsoft.com/office/drawing/2014/main" id="{77338A1B-44F6-20FF-ADF0-14FCACDC5AA3}"/>
              </a:ext>
            </a:extLst>
          </p:cNvPr>
          <p:cNvSpPr>
            <a:spLocks noGrp="1"/>
          </p:cNvSpPr>
          <p:nvPr>
            <p:ph type="ftr" sz="quarter" idx="11"/>
          </p:nvPr>
        </p:nvSpPr>
        <p:spPr/>
        <p:txBody>
          <a:bodyPr/>
          <a:lstStyle/>
          <a:p>
            <a:r>
              <a:rPr lang="en-GB"/>
              <a:t>Get that Job session</a:t>
            </a:r>
          </a:p>
        </p:txBody>
      </p:sp>
      <p:sp>
        <p:nvSpPr>
          <p:cNvPr id="7" name="Slide Number Placeholder 6">
            <a:extLst>
              <a:ext uri="{FF2B5EF4-FFF2-40B4-BE49-F238E27FC236}">
                <a16:creationId xmlns:a16="http://schemas.microsoft.com/office/drawing/2014/main" id="{ACD47E85-F1D5-F613-73F7-CC05FD422527}"/>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601800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C6CE-2926-4878-26A6-97697C8FC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4093B35-C5FD-27D1-9566-4A2493B975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8C0E05-9936-E35B-FFA9-1EC2AE522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07A0FC-8011-7EA0-B943-9D6EB658A6A1}"/>
              </a:ext>
            </a:extLst>
          </p:cNvPr>
          <p:cNvSpPr>
            <a:spLocks noGrp="1"/>
          </p:cNvSpPr>
          <p:nvPr>
            <p:ph type="dt" sz="half" idx="10"/>
          </p:nvPr>
        </p:nvSpPr>
        <p:spPr/>
        <p:txBody>
          <a:bodyPr/>
          <a:lstStyle/>
          <a:p>
            <a:fld id="{6297A9F2-80D3-4F0E-B04E-5D4371C673D7}" type="datetime1">
              <a:rPr lang="en-GB" smtClean="0"/>
              <a:t>13/02/2024</a:t>
            </a:fld>
            <a:endParaRPr lang="en-GB"/>
          </a:p>
        </p:txBody>
      </p:sp>
      <p:sp>
        <p:nvSpPr>
          <p:cNvPr id="6" name="Footer Placeholder 5">
            <a:extLst>
              <a:ext uri="{FF2B5EF4-FFF2-40B4-BE49-F238E27FC236}">
                <a16:creationId xmlns:a16="http://schemas.microsoft.com/office/drawing/2014/main" id="{785EDE19-4656-E675-66F6-92FBF1A65142}"/>
              </a:ext>
            </a:extLst>
          </p:cNvPr>
          <p:cNvSpPr>
            <a:spLocks noGrp="1"/>
          </p:cNvSpPr>
          <p:nvPr>
            <p:ph type="ftr" sz="quarter" idx="11"/>
          </p:nvPr>
        </p:nvSpPr>
        <p:spPr/>
        <p:txBody>
          <a:bodyPr/>
          <a:lstStyle/>
          <a:p>
            <a:r>
              <a:rPr lang="en-GB"/>
              <a:t>Get that Job session</a:t>
            </a:r>
          </a:p>
        </p:txBody>
      </p:sp>
      <p:sp>
        <p:nvSpPr>
          <p:cNvPr id="7" name="Slide Number Placeholder 6">
            <a:extLst>
              <a:ext uri="{FF2B5EF4-FFF2-40B4-BE49-F238E27FC236}">
                <a16:creationId xmlns:a16="http://schemas.microsoft.com/office/drawing/2014/main" id="{4B86311D-1530-CB45-C99F-4EC83692D186}"/>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87216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C2F0-ED9E-4BB9-EA58-FD4FB8C8C8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EEF90D-B024-2B0B-E0AB-F75F699D37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14D46F-9AD8-7D21-617B-D198E30247E2}"/>
              </a:ext>
            </a:extLst>
          </p:cNvPr>
          <p:cNvSpPr>
            <a:spLocks noGrp="1"/>
          </p:cNvSpPr>
          <p:nvPr>
            <p:ph type="dt" sz="half" idx="10"/>
          </p:nvPr>
        </p:nvSpPr>
        <p:spPr/>
        <p:txBody>
          <a:bodyPr/>
          <a:lstStyle/>
          <a:p>
            <a:fld id="{95A883C2-0F15-4E1B-BFE6-F2E1F8EE3780}" type="datetime1">
              <a:rPr lang="en-GB" smtClean="0"/>
              <a:t>13/02/2024</a:t>
            </a:fld>
            <a:endParaRPr lang="en-GB"/>
          </a:p>
        </p:txBody>
      </p:sp>
      <p:sp>
        <p:nvSpPr>
          <p:cNvPr id="5" name="Footer Placeholder 4">
            <a:extLst>
              <a:ext uri="{FF2B5EF4-FFF2-40B4-BE49-F238E27FC236}">
                <a16:creationId xmlns:a16="http://schemas.microsoft.com/office/drawing/2014/main" id="{C8687F4C-F113-B9DB-A29B-26715DE1D71C}"/>
              </a:ext>
            </a:extLst>
          </p:cNvPr>
          <p:cNvSpPr>
            <a:spLocks noGrp="1"/>
          </p:cNvSpPr>
          <p:nvPr>
            <p:ph type="ftr" sz="quarter" idx="11"/>
          </p:nvPr>
        </p:nvSpPr>
        <p:spPr/>
        <p:txBody>
          <a:bodyPr/>
          <a:lstStyle/>
          <a:p>
            <a:r>
              <a:rPr lang="en-GB"/>
              <a:t>Get that Job session</a:t>
            </a:r>
          </a:p>
        </p:txBody>
      </p:sp>
      <p:sp>
        <p:nvSpPr>
          <p:cNvPr id="6" name="Slide Number Placeholder 5">
            <a:extLst>
              <a:ext uri="{FF2B5EF4-FFF2-40B4-BE49-F238E27FC236}">
                <a16:creationId xmlns:a16="http://schemas.microsoft.com/office/drawing/2014/main" id="{4166A75C-33EA-3ABD-DBB5-BB9D71CFCC7E}"/>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674815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3E4014-3A18-4A1A-A001-A51228A978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8D58EC-A1F1-A887-D959-98D7FC1F9E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BE2570-CBE9-2850-A220-CF1194CA30D0}"/>
              </a:ext>
            </a:extLst>
          </p:cNvPr>
          <p:cNvSpPr>
            <a:spLocks noGrp="1"/>
          </p:cNvSpPr>
          <p:nvPr>
            <p:ph type="dt" sz="half" idx="10"/>
          </p:nvPr>
        </p:nvSpPr>
        <p:spPr/>
        <p:txBody>
          <a:bodyPr/>
          <a:lstStyle/>
          <a:p>
            <a:fld id="{3FC86B3D-46E6-4033-977F-0D4490CE91E5}" type="datetime1">
              <a:rPr lang="en-GB" smtClean="0"/>
              <a:t>13/02/2024</a:t>
            </a:fld>
            <a:endParaRPr lang="en-GB"/>
          </a:p>
        </p:txBody>
      </p:sp>
      <p:sp>
        <p:nvSpPr>
          <p:cNvPr id="5" name="Footer Placeholder 4">
            <a:extLst>
              <a:ext uri="{FF2B5EF4-FFF2-40B4-BE49-F238E27FC236}">
                <a16:creationId xmlns:a16="http://schemas.microsoft.com/office/drawing/2014/main" id="{77F43C3A-17CA-7BEE-EBE9-D6437909A7D7}"/>
              </a:ext>
            </a:extLst>
          </p:cNvPr>
          <p:cNvSpPr>
            <a:spLocks noGrp="1"/>
          </p:cNvSpPr>
          <p:nvPr>
            <p:ph type="ftr" sz="quarter" idx="11"/>
          </p:nvPr>
        </p:nvSpPr>
        <p:spPr/>
        <p:txBody>
          <a:bodyPr/>
          <a:lstStyle/>
          <a:p>
            <a:r>
              <a:rPr lang="en-GB"/>
              <a:t>Get that Job session</a:t>
            </a:r>
          </a:p>
        </p:txBody>
      </p:sp>
      <p:sp>
        <p:nvSpPr>
          <p:cNvPr id="6" name="Slide Number Placeholder 5">
            <a:extLst>
              <a:ext uri="{FF2B5EF4-FFF2-40B4-BE49-F238E27FC236}">
                <a16:creationId xmlns:a16="http://schemas.microsoft.com/office/drawing/2014/main" id="{15C07003-BFE5-2E78-6281-A564C3F69F3D}"/>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29165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AECFFF-812A-144F-80E5-47B4B5556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544BDA-3D64-4F03-C7A3-5AA60CF9F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3D425B-B5B1-1A29-D28F-58C7CA8115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E79CD4-DE28-4DD4-A1A2-7158716A1782}" type="datetime1">
              <a:rPr lang="en-GB" smtClean="0"/>
              <a:t>13/02/2024</a:t>
            </a:fld>
            <a:endParaRPr lang="en-GB"/>
          </a:p>
        </p:txBody>
      </p:sp>
      <p:sp>
        <p:nvSpPr>
          <p:cNvPr id="5" name="Footer Placeholder 4">
            <a:extLst>
              <a:ext uri="{FF2B5EF4-FFF2-40B4-BE49-F238E27FC236}">
                <a16:creationId xmlns:a16="http://schemas.microsoft.com/office/drawing/2014/main" id="{81BD9D94-6599-C863-A4B3-E2B1EE4EF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Get that Job session</a:t>
            </a:r>
          </a:p>
        </p:txBody>
      </p:sp>
      <p:sp>
        <p:nvSpPr>
          <p:cNvPr id="6" name="Slide Number Placeholder 5">
            <a:extLst>
              <a:ext uri="{FF2B5EF4-FFF2-40B4-BE49-F238E27FC236}">
                <a16:creationId xmlns:a16="http://schemas.microsoft.com/office/drawing/2014/main" id="{51AB817F-78EA-D6DA-AA6C-B86A9CA8B9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693B3-2712-4F3F-A2B3-34FFFD0C3C82}" type="slidenum">
              <a:rPr lang="en-GB" smtClean="0"/>
              <a:t>‹#›</a:t>
            </a:fld>
            <a:endParaRPr lang="en-GB"/>
          </a:p>
        </p:txBody>
      </p:sp>
    </p:spTree>
    <p:extLst>
      <p:ext uri="{BB962C8B-B14F-4D97-AF65-F5344CB8AC3E}">
        <p14:creationId xmlns:p14="http://schemas.microsoft.com/office/powerpoint/2010/main" val="3857605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6860-63EA-69B3-84E2-0B662BCAAB5C}"/>
              </a:ext>
            </a:extLst>
          </p:cNvPr>
          <p:cNvSpPr>
            <a:spLocks noGrp="1"/>
          </p:cNvSpPr>
          <p:nvPr>
            <p:ph type="ctrTitle"/>
          </p:nvPr>
        </p:nvSpPr>
        <p:spPr>
          <a:xfrm>
            <a:off x="1328338" y="3764722"/>
            <a:ext cx="9144000" cy="2387600"/>
          </a:xfrm>
        </p:spPr>
        <p:txBody>
          <a:bodyPr>
            <a:normAutofit fontScale="90000"/>
          </a:bodyPr>
          <a:lstStyle/>
          <a:p>
            <a:r>
              <a:rPr lang="en-GB" b="1" dirty="0">
                <a:latin typeface="Tahoma" panose="020B0604030504040204" pitchFamily="34" charset="0"/>
                <a:ea typeface="Tahoma" panose="020B0604030504040204" pitchFamily="34" charset="0"/>
                <a:cs typeface="Tahoma" panose="020B0604030504040204" pitchFamily="34" charset="0"/>
              </a:rPr>
              <a:t>‘Get that Job’</a:t>
            </a:r>
            <a:br>
              <a:rPr lang="en-GB" b="1" dirty="0">
                <a:latin typeface="Tahoma" panose="020B0604030504040204" pitchFamily="34" charset="0"/>
                <a:ea typeface="Tahoma" panose="020B0604030504040204" pitchFamily="34" charset="0"/>
                <a:cs typeface="Tahoma" panose="020B0604030504040204" pitchFamily="34" charset="0"/>
              </a:rPr>
            </a:br>
            <a:r>
              <a:rPr lang="en-GB" b="1" dirty="0">
                <a:latin typeface="Tahoma" panose="020B0604030504040204" pitchFamily="34" charset="0"/>
                <a:ea typeface="Tahoma" panose="020B0604030504040204" pitchFamily="34" charset="0"/>
                <a:cs typeface="Tahoma" panose="020B0604030504040204" pitchFamily="34" charset="0"/>
              </a:rPr>
              <a:t>Session</a:t>
            </a:r>
            <a:br>
              <a:rPr lang="en-GB" b="1" dirty="0">
                <a:latin typeface="Tahoma" panose="020B0604030504040204" pitchFamily="34" charset="0"/>
                <a:ea typeface="Tahoma" panose="020B0604030504040204" pitchFamily="34" charset="0"/>
                <a:cs typeface="Tahoma" panose="020B0604030504040204" pitchFamily="34" charset="0"/>
              </a:rPr>
            </a:br>
            <a:br>
              <a:rPr lang="en-GB" b="1" dirty="0">
                <a:latin typeface="Tahoma" panose="020B0604030504040204" pitchFamily="34" charset="0"/>
                <a:ea typeface="Tahoma" panose="020B0604030504040204" pitchFamily="34" charset="0"/>
                <a:cs typeface="Tahoma" panose="020B0604030504040204" pitchFamily="34" charset="0"/>
              </a:rPr>
            </a:br>
            <a:br>
              <a:rPr lang="en-GB" b="1" dirty="0">
                <a:latin typeface="Tahoma" panose="020B0604030504040204" pitchFamily="34" charset="0"/>
                <a:ea typeface="Tahoma" panose="020B0604030504040204" pitchFamily="34" charset="0"/>
                <a:cs typeface="Tahoma" panose="020B0604030504040204" pitchFamily="34" charset="0"/>
              </a:rPr>
            </a:br>
            <a:endParaRPr lang="en-GB" sz="3100" b="1"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35241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869C952-3A62-A56E-552F-B64A27F228B1}"/>
              </a:ext>
            </a:extLst>
          </p:cNvPr>
          <p:cNvSpPr txBox="1"/>
          <p:nvPr/>
        </p:nvSpPr>
        <p:spPr>
          <a:xfrm>
            <a:off x="278296" y="5496339"/>
            <a:ext cx="6639339" cy="954107"/>
          </a:xfrm>
          <a:prstGeom prst="rect">
            <a:avLst/>
          </a:prstGeom>
          <a:noFill/>
        </p:spPr>
        <p:txBody>
          <a:bodyPr wrap="square" rtlCol="0">
            <a:spAutoFit/>
          </a:bodyPr>
          <a:lstStyle/>
          <a:p>
            <a:r>
              <a:rPr lang="en-GB" sz="2000" b="1" dirty="0"/>
              <a:t>Leanne Droogan</a:t>
            </a:r>
          </a:p>
          <a:p>
            <a:r>
              <a:rPr lang="en-GB" dirty="0"/>
              <a:t>Workforce Development Lead</a:t>
            </a:r>
          </a:p>
          <a:p>
            <a:r>
              <a:rPr lang="en-GB" dirty="0"/>
              <a:t>Wigan Childrens Social Care</a:t>
            </a:r>
          </a:p>
        </p:txBody>
      </p:sp>
      <p:sp>
        <p:nvSpPr>
          <p:cNvPr id="8" name="Footer Placeholder 7">
            <a:extLst>
              <a:ext uri="{FF2B5EF4-FFF2-40B4-BE49-F238E27FC236}">
                <a16:creationId xmlns:a16="http://schemas.microsoft.com/office/drawing/2014/main" id="{C7D34928-B8FC-4F68-4C6D-B9033457393D}"/>
              </a:ext>
            </a:extLst>
          </p:cNvPr>
          <p:cNvSpPr>
            <a:spLocks noGrp="1"/>
          </p:cNvSpPr>
          <p:nvPr>
            <p:ph type="ftr" sz="quarter" idx="11"/>
          </p:nvPr>
        </p:nvSpPr>
        <p:spPr/>
        <p:txBody>
          <a:bodyPr/>
          <a:lstStyle/>
          <a:p>
            <a:r>
              <a:rPr lang="en-GB"/>
              <a:t>Get that Job session</a:t>
            </a:r>
          </a:p>
        </p:txBody>
      </p:sp>
    </p:spTree>
    <p:extLst>
      <p:ext uri="{BB962C8B-B14F-4D97-AF65-F5344CB8AC3E}">
        <p14:creationId xmlns:p14="http://schemas.microsoft.com/office/powerpoint/2010/main" val="2275925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82341"/>
            <a:ext cx="11380304" cy="4247317"/>
          </a:xfrm>
          <a:prstGeom prst="rect">
            <a:avLst/>
          </a:prstGeom>
          <a:noFill/>
        </p:spPr>
        <p:txBody>
          <a:bodyPr wrap="square">
            <a:spAutoFit/>
          </a:bodyPr>
          <a:lstStyle/>
          <a:p>
            <a:r>
              <a:rPr lang="en-GB" b="1" dirty="0">
                <a:latin typeface="Tahoma" panose="020B0604030504040204" pitchFamily="34" charset="0"/>
                <a:ea typeface="Tahoma" panose="020B0604030504040204" pitchFamily="34" charset="0"/>
                <a:cs typeface="Tahoma" panose="020B0604030504040204" pitchFamily="34" charset="0"/>
              </a:rPr>
              <a:t>Aims and objectives</a:t>
            </a:r>
          </a:p>
          <a:p>
            <a:endParaRPr lang="en-GB"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consider the skills required of a social worker</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provide job application form planning tips</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provide tips when writing a job application form for a social work position</a:t>
            </a:r>
          </a:p>
          <a:p>
            <a:pPr>
              <a:buFont typeface="Wingdings" panose="05000000000000000000" pitchFamily="2" charset="2"/>
              <a:buChar char="Ø"/>
            </a:pPr>
            <a:endParaRPr lang="en-GB"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understand what employers are looking for in an application, and what may prevent you progressing to interview</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consider how to prepare for an interview</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sz="1800" dirty="0">
                <a:latin typeface="Tahoma" panose="020B0604030504040204" pitchFamily="34" charset="0"/>
                <a:ea typeface="Tahoma" panose="020B0604030504040204" pitchFamily="34" charset="0"/>
                <a:cs typeface="Tahoma" panose="020B0604030504040204" pitchFamily="34" charset="0"/>
              </a:rPr>
              <a:t>To provide tips on interviewing skills</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7897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774" y="5810473"/>
            <a:ext cx="1232646" cy="859373"/>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272209"/>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Skills</a:t>
            </a:r>
          </a:p>
        </p:txBody>
      </p:sp>
      <p:pic>
        <p:nvPicPr>
          <p:cNvPr id="2" name="Picture 1" descr="Graphical user interface, table&#10;&#10;Description automatically generated">
            <a:extLst>
              <a:ext uri="{FF2B5EF4-FFF2-40B4-BE49-F238E27FC236}">
                <a16:creationId xmlns:a16="http://schemas.microsoft.com/office/drawing/2014/main" id="{906750FB-77F6-3105-8A20-0296DC2ED399}"/>
              </a:ext>
            </a:extLst>
          </p:cNvPr>
          <p:cNvPicPr>
            <a:picLocks noChangeAspect="1"/>
          </p:cNvPicPr>
          <p:nvPr/>
        </p:nvPicPr>
        <p:blipFill rotWithShape="1">
          <a:blip r:embed="rId3"/>
          <a:srcRect l="12825" t="22672" r="14816" b="43702"/>
          <a:stretch/>
        </p:blipFill>
        <p:spPr bwMode="auto">
          <a:xfrm>
            <a:off x="152595" y="1793525"/>
            <a:ext cx="11893825" cy="39895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0513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82341"/>
            <a:ext cx="11380304" cy="523220"/>
          </a:xfrm>
          <a:prstGeom prst="rect">
            <a:avLst/>
          </a:prstGeom>
          <a:noFill/>
        </p:spPr>
        <p:txBody>
          <a:bodyPr wrap="square">
            <a:spAutoFit/>
          </a:bodyPr>
          <a:lstStyle/>
          <a:p>
            <a:pPr marL="0" indent="0">
              <a:buNone/>
            </a:pPr>
            <a:r>
              <a:rPr lang="en-GB" sz="2800" dirty="0">
                <a:latin typeface="Tahoma" panose="020B0604030504040204" pitchFamily="34" charset="0"/>
                <a:ea typeface="Tahoma" panose="020B0604030504040204" pitchFamily="34" charset="0"/>
                <a:cs typeface="Tahoma" panose="020B0604030504040204" pitchFamily="34" charset="0"/>
              </a:rPr>
              <a:t>Applying for a social work role</a:t>
            </a:r>
          </a:p>
        </p:txBody>
      </p:sp>
      <p:sp>
        <p:nvSpPr>
          <p:cNvPr id="7" name="TextBox 6">
            <a:extLst>
              <a:ext uri="{FF2B5EF4-FFF2-40B4-BE49-F238E27FC236}">
                <a16:creationId xmlns:a16="http://schemas.microsoft.com/office/drawing/2014/main" id="{D94E00B3-D9E3-E0B8-2B99-8CD57C603442}"/>
              </a:ext>
            </a:extLst>
          </p:cNvPr>
          <p:cNvSpPr txBox="1"/>
          <p:nvPr/>
        </p:nvSpPr>
        <p:spPr>
          <a:xfrm>
            <a:off x="536712" y="2513550"/>
            <a:ext cx="6271591" cy="1815882"/>
          </a:xfrm>
          <a:prstGeom prst="rect">
            <a:avLst/>
          </a:prstGeom>
          <a:noFill/>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Job specifications</a:t>
            </a:r>
          </a:p>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2800" dirty="0">
                <a:solidFill>
                  <a:prstClr val="black"/>
                </a:solidFill>
                <a:latin typeface="Tahoma" panose="020B0604030504040204" pitchFamily="34" charset="0"/>
                <a:ea typeface="Tahoma" panose="020B0604030504040204" pitchFamily="34" charset="0"/>
                <a:cs typeface="Tahoma" panose="020B0604030504040204" pitchFamily="34" charset="0"/>
              </a:rPr>
              <a:t>Completing a job application form</a:t>
            </a:r>
          </a:p>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Preparing for interview</a:t>
            </a:r>
          </a:p>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2800" dirty="0">
                <a:solidFill>
                  <a:prstClr val="black"/>
                </a:solidFill>
                <a:latin typeface="Tahoma" panose="020B0604030504040204" pitchFamily="34" charset="0"/>
                <a:ea typeface="Tahoma" panose="020B0604030504040204" pitchFamily="34" charset="0"/>
                <a:cs typeface="Tahoma" panose="020B0604030504040204" pitchFamily="34" charset="0"/>
              </a:rPr>
              <a:t>Interviewing</a:t>
            </a:r>
            <a:endParaRPr kumimoji="0" lang="en-GB" sz="2800" b="0" i="0"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Graphical user interface, application&#10;&#10;Description automatically generated">
            <a:extLst>
              <a:ext uri="{FF2B5EF4-FFF2-40B4-BE49-F238E27FC236}">
                <a16:creationId xmlns:a16="http://schemas.microsoft.com/office/drawing/2014/main" id="{1F94BC91-B6ED-910D-697D-47F6A2CA4FFA}"/>
              </a:ext>
            </a:extLst>
          </p:cNvPr>
          <p:cNvPicPr>
            <a:picLocks noChangeAspect="1"/>
          </p:cNvPicPr>
          <p:nvPr/>
        </p:nvPicPr>
        <p:blipFill rotWithShape="1">
          <a:blip r:embed="rId3"/>
          <a:srcRect l="23820" t="48257" r="56570" b="15304"/>
          <a:stretch/>
        </p:blipFill>
        <p:spPr bwMode="auto">
          <a:xfrm>
            <a:off x="7921486" y="2180938"/>
            <a:ext cx="2544417" cy="26594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45386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82341"/>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Job Specification</a:t>
            </a:r>
          </a:p>
        </p:txBody>
      </p:sp>
      <p:sp>
        <p:nvSpPr>
          <p:cNvPr id="7" name="TextBox 6">
            <a:extLst>
              <a:ext uri="{FF2B5EF4-FFF2-40B4-BE49-F238E27FC236}">
                <a16:creationId xmlns:a16="http://schemas.microsoft.com/office/drawing/2014/main" id="{22B2850F-56E3-2A58-428E-3FE2D0B26623}"/>
              </a:ext>
            </a:extLst>
          </p:cNvPr>
          <p:cNvSpPr txBox="1"/>
          <p:nvPr/>
        </p:nvSpPr>
        <p:spPr>
          <a:xfrm>
            <a:off x="215348" y="2218477"/>
            <a:ext cx="11506199" cy="3416320"/>
          </a:xfrm>
          <a:prstGeom prst="rect">
            <a:avLst/>
          </a:prstGeom>
          <a:noFill/>
        </p:spPr>
        <p:txBody>
          <a:bodyPr wrap="square">
            <a:spAutoFit/>
          </a:bodyPr>
          <a:lstStyle/>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Social work qualification</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Registration with Social Work England</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Experience of partnership working</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Experience of a broad spectrum of services within the field of social work</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Knowledge and understanding of legislation that governs social work practice</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Excellent analytical and judgement skills</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Good time management skills and the ability to work to deadlines and manage conflicting demands</a:t>
            </a:r>
          </a:p>
          <a:p>
            <a:pPr marL="285750" indent="-285750">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Good level of IT skills</a:t>
            </a:r>
          </a:p>
          <a:p>
            <a:pPr marL="285750" indent="-285750">
              <a:buFont typeface="Arial" panose="020B0604020202020204" pitchFamily="34" charset="0"/>
              <a:buChar char="•"/>
            </a:pPr>
            <a:r>
              <a:rPr lang="en-GB" sz="18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Someone who is caring, warm-hearted, down to earth and thoughtful</a:t>
            </a:r>
          </a:p>
          <a:p>
            <a:pPr marL="285750" indent="-285750">
              <a:buFont typeface="Arial" panose="020B0604020202020204" pitchFamily="34" charset="0"/>
              <a:buChar char="•"/>
            </a:pPr>
            <a:r>
              <a:rPr lang="en-GB" sz="18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Someone who has the ability to stand in other people’s shoes</a:t>
            </a:r>
          </a:p>
          <a:p>
            <a:pPr marL="285750" indent="-285750">
              <a:buFont typeface="Arial" panose="020B0604020202020204" pitchFamily="34" charset="0"/>
              <a:buChar char="•"/>
            </a:pPr>
            <a:r>
              <a:rPr lang="en-GB" sz="18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Someone who is inquisitive, with good communication skills, and good listening skills</a:t>
            </a:r>
          </a:p>
          <a:p>
            <a:pPr marL="285750" indent="-285750">
              <a:buFont typeface="Arial" panose="020B0604020202020204" pitchFamily="34" charset="0"/>
              <a:buChar char="•"/>
            </a:pPr>
            <a:r>
              <a:rPr lang="en-GB" sz="1800"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Someone who is good at solving problem</a:t>
            </a:r>
          </a:p>
        </p:txBody>
      </p:sp>
    </p:spTree>
    <p:extLst>
      <p:ext uri="{BB962C8B-B14F-4D97-AF65-F5344CB8AC3E}">
        <p14:creationId xmlns:p14="http://schemas.microsoft.com/office/powerpoint/2010/main" val="323885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1240360"/>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Writing the job application form</a:t>
            </a:r>
          </a:p>
        </p:txBody>
      </p:sp>
      <p:sp>
        <p:nvSpPr>
          <p:cNvPr id="7" name="TextBox 6">
            <a:extLst>
              <a:ext uri="{FF2B5EF4-FFF2-40B4-BE49-F238E27FC236}">
                <a16:creationId xmlns:a16="http://schemas.microsoft.com/office/drawing/2014/main" id="{50784EFB-60FA-A318-CD93-FAA2DA5E4B24}"/>
              </a:ext>
            </a:extLst>
          </p:cNvPr>
          <p:cNvSpPr txBox="1"/>
          <p:nvPr/>
        </p:nvSpPr>
        <p:spPr>
          <a:xfrm>
            <a:off x="159026" y="2172402"/>
            <a:ext cx="11635407" cy="4278094"/>
          </a:xfrm>
          <a:prstGeom prst="rect">
            <a:avLst/>
          </a:prstGeom>
          <a:noFill/>
        </p:spPr>
        <p:txBody>
          <a:bodyPr wrap="square">
            <a:spAutoFit/>
          </a:bodyPr>
          <a:lstStyle/>
          <a:p>
            <a:pPr marL="28575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Print out the job specification and make some notes for each point</a:t>
            </a:r>
          </a:p>
          <a:p>
            <a:pPr marL="28575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Cover each point within the job specification in your application – </a:t>
            </a:r>
            <a:r>
              <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rPr>
              <a:t>Explain how you can evidence this, give detail, and show your understanding</a:t>
            </a:r>
          </a:p>
          <a:p>
            <a:endPar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600" dirty="0">
                <a:solidFill>
                  <a:srgbClr val="3C3C3B"/>
                </a:solidFill>
                <a:latin typeface="Tahoma" panose="020B0604030504040204" pitchFamily="34" charset="0"/>
                <a:ea typeface="Tahoma" panose="020B0604030504040204" pitchFamily="34" charset="0"/>
                <a:cs typeface="Tahoma" panose="020B0604030504040204" pitchFamily="34" charset="0"/>
              </a:rPr>
              <a:t>Be creative in your thinking - </a:t>
            </a:r>
            <a:r>
              <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rPr>
              <a:t>meeting each point doesn’t have to link directly to experience in social work practice</a:t>
            </a:r>
          </a:p>
          <a:p>
            <a:endParaRPr lang="en-GB" sz="1600" dirty="0">
              <a:solidFill>
                <a:srgbClr val="3C3C3B"/>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600" dirty="0">
                <a:solidFill>
                  <a:srgbClr val="3C3C3B"/>
                </a:solidFill>
                <a:latin typeface="Tahoma" panose="020B0604030504040204" pitchFamily="34" charset="0"/>
                <a:ea typeface="Tahoma" panose="020B0604030504040204" pitchFamily="34" charset="0"/>
                <a:cs typeface="Tahoma" panose="020B0604030504040204" pitchFamily="34" charset="0"/>
              </a:rPr>
              <a:t>Research the organisations ethos, and evidence how you will promote these. </a:t>
            </a:r>
            <a:r>
              <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rPr>
              <a:t>For example at Wigan Council there are Be Wigan Behaviours – Be positive, Be accountable, Be courageous and Be kind.</a:t>
            </a:r>
          </a:p>
          <a:p>
            <a:endParaRPr lang="en-GB" sz="1600"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600" dirty="0">
                <a:solidFill>
                  <a:srgbClr val="3C3C3B"/>
                </a:solidFill>
                <a:latin typeface="Tahoma" panose="020B0604030504040204" pitchFamily="34" charset="0"/>
                <a:ea typeface="Tahoma" panose="020B0604030504040204" pitchFamily="34" charset="0"/>
                <a:cs typeface="Tahoma" panose="020B0604030504040204" pitchFamily="34" charset="0"/>
              </a:rPr>
              <a:t>Be clear you are willing to learn and develop your skills – </a:t>
            </a:r>
            <a:r>
              <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rPr>
              <a:t>evidence this, and highlight where your gaps are in learning, and how you are willing to learn to fill these.</a:t>
            </a:r>
          </a:p>
          <a:p>
            <a:pPr marL="285750" indent="-285750">
              <a:buFont typeface="Arial" panose="020B0604020202020204" pitchFamily="34" charset="0"/>
              <a:buChar char="•"/>
            </a:pPr>
            <a:endPar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Bring yourself to life and promote what you can offer that makes you stand out from other applicants </a:t>
            </a:r>
            <a:r>
              <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rPr>
              <a:t>– make your passion for the role shine though.</a:t>
            </a:r>
          </a:p>
          <a:p>
            <a:endParaRPr lang="en-GB" sz="1600" i="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algn="ctr"/>
            <a:r>
              <a:rPr lang="en-GB" sz="1600" b="1" dirty="0">
                <a:latin typeface="Tahoma" panose="020B0604030504040204" pitchFamily="34" charset="0"/>
                <a:ea typeface="Tahoma" panose="020B0604030504040204" pitchFamily="34" charset="0"/>
                <a:cs typeface="Tahoma" panose="020B0604030504040204" pitchFamily="34" charset="0"/>
              </a:rPr>
              <a:t>Remember this is the employers first impression of you so make it count! – Proofread before submitting</a:t>
            </a:r>
          </a:p>
        </p:txBody>
      </p:sp>
    </p:spTree>
    <p:extLst>
      <p:ext uri="{BB962C8B-B14F-4D97-AF65-F5344CB8AC3E}">
        <p14:creationId xmlns:p14="http://schemas.microsoft.com/office/powerpoint/2010/main" val="3713369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5652319"/>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What employers are looking for in an application</a:t>
            </a:r>
          </a:p>
        </p:txBody>
      </p:sp>
      <p:sp>
        <p:nvSpPr>
          <p:cNvPr id="7" name="TextBox 6">
            <a:extLst>
              <a:ext uri="{FF2B5EF4-FFF2-40B4-BE49-F238E27FC236}">
                <a16:creationId xmlns:a16="http://schemas.microsoft.com/office/drawing/2014/main" id="{50784EFB-60FA-A318-CD93-FAA2DA5E4B24}"/>
              </a:ext>
            </a:extLst>
          </p:cNvPr>
          <p:cNvSpPr txBox="1"/>
          <p:nvPr/>
        </p:nvSpPr>
        <p:spPr>
          <a:xfrm>
            <a:off x="159026" y="1757885"/>
            <a:ext cx="11635407" cy="3929089"/>
          </a:xfrm>
          <a:prstGeom prst="rect">
            <a:avLst/>
          </a:prstGeom>
          <a:noFill/>
        </p:spPr>
        <p:txBody>
          <a:bodyPr wrap="square">
            <a:spAutoFit/>
          </a:bodyPr>
          <a:lstStyle/>
          <a:p>
            <a:pPr marL="342900" lvl="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Your skill set, communication, written, analytical skills, and evidence of these skills in your application.</a:t>
            </a:r>
          </a:p>
          <a:p>
            <a:pPr marL="342900" lvl="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Your knowledge of Social Work, information relevant role, legislation, values, responsibilities, and duties required, evidence of these in your application.</a:t>
            </a:r>
          </a:p>
          <a:p>
            <a:pPr marL="34290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Case examples relating to the question </a:t>
            </a:r>
            <a:r>
              <a:rPr lang="en-GB" dirty="0" err="1">
                <a:effectLst/>
                <a:latin typeface="Tahoma" panose="020B0604030504040204" pitchFamily="34" charset="0"/>
                <a:ea typeface="Tahoma" panose="020B0604030504040204" pitchFamily="34" charset="0"/>
                <a:cs typeface="Tahoma" panose="020B0604030504040204" pitchFamily="34" charset="0"/>
              </a:rPr>
              <a:t>eg</a:t>
            </a:r>
            <a:r>
              <a:rPr lang="en-GB" dirty="0">
                <a:effectLst/>
                <a:latin typeface="Tahoma" panose="020B0604030504040204" pitchFamily="34" charset="0"/>
                <a:ea typeface="Tahoma" panose="020B0604030504040204" pitchFamily="34" charset="0"/>
                <a:cs typeface="Tahoma" panose="020B0604030504040204" pitchFamily="34" charset="0"/>
              </a:rPr>
              <a:t>: I am a good communicator- HOW. Back this up with a brief example. I understand the Care ACT- HOW? </a:t>
            </a:r>
          </a:p>
          <a:p>
            <a:pPr marL="34290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Sounds simple but answer the question! You will be surprised how many applicants don’t get shortlisted as they have missed the point of the question.</a:t>
            </a:r>
          </a:p>
          <a:p>
            <a:pPr marL="342900" indent="-342900">
              <a:lnSpc>
                <a:spcPct val="107000"/>
              </a:lnSpc>
              <a:buFont typeface="Calibri" panose="020F0502020204030204" pitchFamily="34" charset="0"/>
              <a:buChar char="-"/>
            </a:pPr>
            <a:endParaRPr lang="en-GB" dirty="0">
              <a:latin typeface="Tahoma" panose="020B0604030504040204" pitchFamily="34" charset="0"/>
              <a:ea typeface="Tahoma" panose="020B0604030504040204" pitchFamily="34" charset="0"/>
              <a:cs typeface="Tahoma" panose="020B0604030504040204" pitchFamily="34" charset="0"/>
            </a:endParaRPr>
          </a:p>
          <a:p>
            <a:pPr>
              <a:lnSpc>
                <a:spcPct val="107000"/>
              </a:lnSpc>
            </a:pPr>
            <a:r>
              <a:rPr lang="en-GB" b="1" dirty="0">
                <a:latin typeface="Tahoma" panose="020B0604030504040204" pitchFamily="34" charset="0"/>
                <a:ea typeface="Tahoma" panose="020B0604030504040204" pitchFamily="34" charset="0"/>
                <a:cs typeface="Tahoma" panose="020B0604030504040204" pitchFamily="34" charset="0"/>
              </a:rPr>
              <a:t>What would make an employer reject an application?</a:t>
            </a:r>
            <a:endParaRPr lang="en-GB" dirty="0">
              <a:effectLst/>
              <a:latin typeface="Tahoma" panose="020B0604030504040204" pitchFamily="34" charset="0"/>
              <a:ea typeface="Tahoma" panose="020B0604030504040204" pitchFamily="34" charset="0"/>
              <a:cs typeface="Tahoma" panose="020B0604030504040204" pitchFamily="34" charset="0"/>
            </a:endParaRPr>
          </a:p>
          <a:p>
            <a:pPr marL="34290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Not enough effort</a:t>
            </a:r>
          </a:p>
          <a:p>
            <a:pPr marL="34290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Poor spelling and grammar throughout</a:t>
            </a:r>
          </a:p>
          <a:p>
            <a:pPr marL="342900" indent="-342900">
              <a:lnSpc>
                <a:spcPct val="107000"/>
              </a:lnSpc>
              <a:buFont typeface="Calibri" panose="020F0502020204030204" pitchFamily="34" charset="0"/>
              <a:buChar char="-"/>
            </a:pPr>
            <a:r>
              <a:rPr lang="en-GB" dirty="0">
                <a:effectLst/>
                <a:latin typeface="Tahoma" panose="020B0604030504040204" pitchFamily="34" charset="0"/>
                <a:ea typeface="Tahoma" panose="020B0604030504040204" pitchFamily="34" charset="0"/>
                <a:cs typeface="Tahoma" panose="020B0604030504040204" pitchFamily="34" charset="0"/>
              </a:rPr>
              <a:t>Not having the correct credentials </a:t>
            </a:r>
            <a:r>
              <a:rPr lang="en-GB" dirty="0" err="1">
                <a:effectLst/>
                <a:latin typeface="Tahoma" panose="020B0604030504040204" pitchFamily="34" charset="0"/>
                <a:ea typeface="Tahoma" panose="020B0604030504040204" pitchFamily="34" charset="0"/>
                <a:cs typeface="Tahoma" panose="020B0604030504040204" pitchFamily="34" charset="0"/>
              </a:rPr>
              <a:t>ie</a:t>
            </a:r>
            <a:r>
              <a:rPr lang="en-GB" dirty="0">
                <a:effectLst/>
                <a:latin typeface="Tahoma" panose="020B0604030504040204" pitchFamily="34" charset="0"/>
                <a:ea typeface="Tahoma" panose="020B0604030504040204" pitchFamily="34" charset="0"/>
                <a:cs typeface="Tahoma" panose="020B0604030504040204" pitchFamily="34" charset="0"/>
              </a:rPr>
              <a:t>: the right qualification, driving license if essential car user</a:t>
            </a:r>
          </a:p>
          <a:p>
            <a:pPr marL="342900" indent="-342900">
              <a:lnSpc>
                <a:spcPct val="107000"/>
              </a:lnSpc>
              <a:buFont typeface="Calibri" panose="020F0502020204030204" pitchFamily="34" charset="0"/>
              <a:buChar char="-"/>
            </a:pPr>
            <a:r>
              <a:rPr lang="en-GB" dirty="0">
                <a:latin typeface="Tahoma" panose="020B0604030504040204" pitchFamily="34" charset="0"/>
                <a:ea typeface="Tahoma" panose="020B0604030504040204" pitchFamily="34" charset="0"/>
                <a:cs typeface="Tahoma" panose="020B0604030504040204" pitchFamily="34" charset="0"/>
              </a:rPr>
              <a:t>Disrespectful language or use of ‘slang’ or abbreviations (these differ in each local authority/ organisation)</a:t>
            </a:r>
            <a:endParaRPr lang="en-GB"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1110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5652319"/>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lgn="ctr">
              <a:buNone/>
            </a:pPr>
            <a:r>
              <a:rPr lang="en-GB" sz="1800" b="1" u="sng" dirty="0">
                <a:latin typeface="Tahoma" panose="020B0604030504040204" pitchFamily="34" charset="0"/>
                <a:ea typeface="Tahoma" panose="020B0604030504040204" pitchFamily="34" charset="0"/>
                <a:cs typeface="Tahoma" panose="020B0604030504040204" pitchFamily="34" charset="0"/>
              </a:rPr>
              <a:t>Ways to make your application stand out</a:t>
            </a:r>
          </a:p>
        </p:txBody>
      </p:sp>
      <p:sp>
        <p:nvSpPr>
          <p:cNvPr id="7" name="TextBox 6">
            <a:extLst>
              <a:ext uri="{FF2B5EF4-FFF2-40B4-BE49-F238E27FC236}">
                <a16:creationId xmlns:a16="http://schemas.microsoft.com/office/drawing/2014/main" id="{50784EFB-60FA-A318-CD93-FAA2DA5E4B24}"/>
              </a:ext>
            </a:extLst>
          </p:cNvPr>
          <p:cNvSpPr txBox="1"/>
          <p:nvPr/>
        </p:nvSpPr>
        <p:spPr>
          <a:xfrm>
            <a:off x="159026" y="1757885"/>
            <a:ext cx="11635407" cy="4321696"/>
          </a:xfrm>
          <a:prstGeom prst="rect">
            <a:avLst/>
          </a:prstGeom>
          <a:noFill/>
        </p:spPr>
        <p:txBody>
          <a:bodyPr wrap="square">
            <a:spAutoFit/>
          </a:bodyPr>
          <a:lstStyle/>
          <a:p>
            <a:pPr marL="342900" lvl="0" indent="-342900">
              <a:lnSpc>
                <a:spcPct val="150000"/>
              </a:lnSpc>
              <a:spcBef>
                <a:spcPts val="1200"/>
              </a:spcBef>
              <a:spcAft>
                <a:spcPts val="300"/>
              </a:spcAft>
              <a:buFont typeface="Symbol" panose="05050102010706020507" pitchFamily="18" charset="2"/>
              <a:buChar char=""/>
            </a:pPr>
            <a:r>
              <a:rPr lang="en-GB" sz="1800" b="1">
                <a:effectLst/>
                <a:latin typeface="Tahoma" panose="020B0604030504040204" pitchFamily="34" charset="0"/>
                <a:ea typeface="Tahoma" panose="020B0604030504040204" pitchFamily="34" charset="0"/>
                <a:cs typeface="Tahoma" panose="020B0604030504040204" pitchFamily="34" charset="0"/>
              </a:rPr>
              <a:t>Possible reason(s) as to why a </a:t>
            </a:r>
            <a:r>
              <a:rPr lang="en-GB" b="1">
                <a:latin typeface="Tahoma" panose="020B0604030504040204" pitchFamily="34" charset="0"/>
                <a:ea typeface="Tahoma" panose="020B0604030504040204" pitchFamily="34" charset="0"/>
                <a:cs typeface="Tahoma" panose="020B0604030504040204" pitchFamily="34" charset="0"/>
              </a:rPr>
              <a:t>recruiter </a:t>
            </a:r>
            <a:r>
              <a:rPr lang="en-GB" sz="1800" b="1">
                <a:effectLst/>
                <a:latin typeface="Tahoma" panose="020B0604030504040204" pitchFamily="34" charset="0"/>
                <a:ea typeface="Tahoma" panose="020B0604030504040204" pitchFamily="34" charset="0"/>
                <a:cs typeface="Tahoma" panose="020B0604030504040204" pitchFamily="34" charset="0"/>
              </a:rPr>
              <a:t>would select one Applicant over another (with all other things being equal):</a:t>
            </a:r>
            <a:r>
              <a:rPr lang="en-GB" sz="1800">
                <a:effectLst/>
                <a:latin typeface="Tahoma" panose="020B0604030504040204" pitchFamily="34" charset="0"/>
                <a:ea typeface="Tahoma" panose="020B0604030504040204" pitchFamily="34" charset="0"/>
                <a:cs typeface="Tahoma" panose="020B0604030504040204" pitchFamily="34" charset="0"/>
              </a:rPr>
              <a:t> </a:t>
            </a:r>
          </a:p>
          <a:p>
            <a:pPr marL="342900" lvl="0" indent="-342900" algn="just">
              <a:lnSpc>
                <a:spcPct val="150000"/>
              </a:lnSpc>
              <a:spcBef>
                <a:spcPts val="1200"/>
              </a:spcBef>
              <a:spcAft>
                <a:spcPts val="300"/>
              </a:spcAft>
              <a:buFont typeface="Symbol" panose="05050102010706020507" pitchFamily="18" charset="2"/>
              <a:buChar char=""/>
            </a:pPr>
            <a:r>
              <a:rPr lang="en-GB" sz="1800">
                <a:effectLst/>
                <a:latin typeface="Tahoma" panose="020B0604030504040204" pitchFamily="34" charset="0"/>
                <a:ea typeface="Tahoma" panose="020B0604030504040204" pitchFamily="34" charset="0"/>
                <a:cs typeface="Tahoma" panose="020B0604030504040204" pitchFamily="34" charset="0"/>
              </a:rPr>
              <a:t>Spelling &amp; Grammer, use of language eg: patients is a no-no!</a:t>
            </a:r>
          </a:p>
          <a:p>
            <a:pPr marL="342900" lvl="0" indent="-342900" algn="just">
              <a:lnSpc>
                <a:spcPct val="150000"/>
              </a:lnSpc>
              <a:spcBef>
                <a:spcPts val="1200"/>
              </a:spcBef>
              <a:spcAft>
                <a:spcPts val="300"/>
              </a:spcAft>
              <a:buFont typeface="Symbol" panose="05050102010706020507" pitchFamily="18" charset="2"/>
              <a:buChar char=""/>
            </a:pPr>
            <a:r>
              <a:rPr lang="en-GB" sz="1800">
                <a:effectLst/>
                <a:latin typeface="Tahoma" panose="020B0604030504040204" pitchFamily="34" charset="0"/>
                <a:ea typeface="Tahoma" panose="020B0604030504040204" pitchFamily="34" charset="0"/>
                <a:cs typeface="Tahoma" panose="020B0604030504040204" pitchFamily="34" charset="0"/>
              </a:rPr>
              <a:t>Passion and enthusiasm shines through- not just what you know. </a:t>
            </a:r>
          </a:p>
          <a:p>
            <a:pPr marL="342900" lvl="0" indent="-342900" algn="just">
              <a:lnSpc>
                <a:spcPct val="150000"/>
              </a:lnSpc>
              <a:spcBef>
                <a:spcPts val="1200"/>
              </a:spcBef>
              <a:spcAft>
                <a:spcPts val="300"/>
              </a:spcAft>
              <a:buFont typeface="Symbol" panose="05050102010706020507" pitchFamily="18" charset="2"/>
              <a:buChar char=""/>
            </a:pPr>
            <a:r>
              <a:rPr lang="en-GB" sz="1800">
                <a:effectLst/>
                <a:latin typeface="Tahoma" panose="020B0604030504040204" pitchFamily="34" charset="0"/>
                <a:ea typeface="Tahoma" panose="020B0604030504040204" pitchFamily="34" charset="0"/>
                <a:cs typeface="Tahoma" panose="020B0604030504040204" pitchFamily="34" charset="0"/>
              </a:rPr>
              <a:t>A preference/knowledge about the LA you are applying for eg: I would love to work in …..(LA)…..because…</a:t>
            </a:r>
          </a:p>
          <a:p>
            <a:pPr marL="342900" lvl="0" indent="-342900" algn="just">
              <a:lnSpc>
                <a:spcPct val="150000"/>
              </a:lnSpc>
              <a:spcBef>
                <a:spcPts val="1200"/>
              </a:spcBef>
              <a:spcAft>
                <a:spcPts val="300"/>
              </a:spcAft>
              <a:buFont typeface="Symbol" panose="05050102010706020507" pitchFamily="18" charset="2"/>
              <a:buChar char=""/>
            </a:pPr>
            <a:r>
              <a:rPr lang="en-GB">
                <a:latin typeface="Tahoma" panose="020B0604030504040204" pitchFamily="34" charset="0"/>
                <a:ea typeface="Tahoma" panose="020B0604030504040204" pitchFamily="34" charset="0"/>
                <a:cs typeface="Tahoma" panose="020B0604030504040204" pitchFamily="34" charset="0"/>
              </a:rPr>
              <a:t>A well laid out application which is easy to read and follow</a:t>
            </a:r>
          </a:p>
          <a:p>
            <a:pPr marL="342900" lvl="0" indent="-342900" algn="just">
              <a:lnSpc>
                <a:spcPct val="150000"/>
              </a:lnSpc>
              <a:spcBef>
                <a:spcPts val="1200"/>
              </a:spcBef>
              <a:spcAft>
                <a:spcPts val="300"/>
              </a:spcAft>
              <a:buFont typeface="Symbol" panose="05050102010706020507" pitchFamily="18" charset="2"/>
              <a:buChar char=""/>
            </a:pPr>
            <a:r>
              <a:rPr lang="en-GB" sz="1800">
                <a:effectLst/>
                <a:latin typeface="Tahoma" panose="020B0604030504040204" pitchFamily="34" charset="0"/>
                <a:ea typeface="Tahoma" panose="020B0604030504040204" pitchFamily="34" charset="0"/>
                <a:cs typeface="Tahoma" panose="020B0604030504040204" pitchFamily="34" charset="0"/>
              </a:rPr>
              <a:t>Enough detail witho</a:t>
            </a:r>
            <a:r>
              <a:rPr lang="en-GB">
                <a:latin typeface="Tahoma" panose="020B0604030504040204" pitchFamily="34" charset="0"/>
                <a:ea typeface="Tahoma" panose="020B0604030504040204" pitchFamily="34" charset="0"/>
                <a:cs typeface="Tahoma" panose="020B0604030504040204" pitchFamily="34" charset="0"/>
              </a:rPr>
              <a:t>ut it being an essay but evidences you have put the effort into the application as you want the job.</a:t>
            </a:r>
            <a:endParaRPr lang="en-GB" sz="18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02933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9073" y="132942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7" name="TextBox 6">
            <a:extLst>
              <a:ext uri="{FF2B5EF4-FFF2-40B4-BE49-F238E27FC236}">
                <a16:creationId xmlns:a16="http://schemas.microsoft.com/office/drawing/2014/main" id="{50784EFB-60FA-A318-CD93-FAA2DA5E4B24}"/>
              </a:ext>
            </a:extLst>
          </p:cNvPr>
          <p:cNvSpPr txBox="1"/>
          <p:nvPr/>
        </p:nvSpPr>
        <p:spPr>
          <a:xfrm>
            <a:off x="278296" y="1435393"/>
            <a:ext cx="11635407" cy="5258940"/>
          </a:xfrm>
          <a:prstGeom prst="rect">
            <a:avLst/>
          </a:prstGeom>
          <a:noFill/>
        </p:spPr>
        <p:txBody>
          <a:bodyPr wrap="square">
            <a:spAutoFit/>
          </a:bodyPr>
          <a:lstStyle/>
          <a:p>
            <a:pPr algn="ctr">
              <a:lnSpc>
                <a:spcPct val="150000"/>
              </a:lnSpc>
              <a:spcBef>
                <a:spcPts val="1200"/>
              </a:spcBef>
              <a:spcAft>
                <a:spcPts val="300"/>
              </a:spcAft>
            </a:pPr>
            <a:r>
              <a:rPr lang="en-GB" sz="2400" b="1" dirty="0">
                <a:effectLst/>
                <a:latin typeface="Tahoma" panose="020B0604030504040204" pitchFamily="34" charset="0"/>
                <a:ea typeface="Tahoma" panose="020B0604030504040204" pitchFamily="34" charset="0"/>
                <a:cs typeface="Tahoma" panose="020B0604030504040204" pitchFamily="34" charset="0"/>
              </a:rPr>
              <a:t>Where supportive statements are requirement </a:t>
            </a:r>
          </a:p>
          <a:p>
            <a:pPr>
              <a:lnSpc>
                <a:spcPct val="150000"/>
              </a:lnSpc>
              <a:spcBef>
                <a:spcPts val="1200"/>
              </a:spcBef>
              <a:spcAft>
                <a:spcPts val="300"/>
              </a:spcAft>
            </a:pPr>
            <a:r>
              <a:rPr lang="en-GB" b="1" dirty="0">
                <a:latin typeface="Tahoma" panose="020B0604030504040204" pitchFamily="34" charset="0"/>
                <a:ea typeface="Tahoma" panose="020B0604030504040204" pitchFamily="34" charset="0"/>
                <a:cs typeface="Tahoma" panose="020B0604030504040204" pitchFamily="34" charset="0"/>
              </a:rPr>
              <a:t>A</a:t>
            </a:r>
            <a:r>
              <a:rPr lang="en-GB" sz="1800" b="1" dirty="0">
                <a:effectLst/>
                <a:latin typeface="Tahoma" panose="020B0604030504040204" pitchFamily="34" charset="0"/>
                <a:ea typeface="Tahoma" panose="020B0604030504040204" pitchFamily="34" charset="0"/>
                <a:cs typeface="Tahoma" panose="020B0604030504040204" pitchFamily="34" charset="0"/>
              </a:rPr>
              <a:t> useful model to use is the</a:t>
            </a:r>
            <a:r>
              <a:rPr lang="en-GB" sz="1800" dirty="0">
                <a:effectLst/>
                <a:latin typeface="Tahoma" panose="020B0604030504040204" pitchFamily="34" charset="0"/>
                <a:ea typeface="Tahoma" panose="020B0604030504040204" pitchFamily="34" charset="0"/>
                <a:cs typeface="Tahoma" panose="020B0604030504040204" pitchFamily="34" charset="0"/>
              </a:rPr>
              <a:t> </a:t>
            </a:r>
            <a:r>
              <a:rPr lang="en-GB" sz="1800" b="1" u="sng" dirty="0">
                <a:effectLst/>
                <a:latin typeface="Tahoma" panose="020B0604030504040204" pitchFamily="34" charset="0"/>
                <a:ea typeface="Tahoma" panose="020B0604030504040204" pitchFamily="34" charset="0"/>
                <a:cs typeface="Tahoma" panose="020B0604030504040204" pitchFamily="34" charset="0"/>
              </a:rPr>
              <a:t>CAR Model</a:t>
            </a:r>
            <a:r>
              <a:rPr lang="en-GB" sz="1800" dirty="0">
                <a:effectLst/>
                <a:latin typeface="Tahoma" panose="020B0604030504040204" pitchFamily="34" charset="0"/>
                <a:ea typeface="Tahoma" panose="020B0604030504040204" pitchFamily="34" charset="0"/>
                <a:cs typeface="Tahoma" panose="020B0604030504040204" pitchFamily="34" charset="0"/>
              </a:rPr>
              <a:t> </a:t>
            </a:r>
            <a:r>
              <a:rPr lang="en-GB" sz="1600" dirty="0">
                <a:effectLst/>
                <a:latin typeface="Tahoma" panose="020B0604030504040204" pitchFamily="34" charset="0"/>
                <a:ea typeface="Tahoma" panose="020B0604030504040204" pitchFamily="34" charset="0"/>
                <a:cs typeface="Tahoma" panose="020B0604030504040204" pitchFamily="34" charset="0"/>
              </a:rPr>
              <a:t>(Bluesteps (2011) CAR Interview Techniques). </a:t>
            </a:r>
          </a:p>
          <a:p>
            <a:pPr>
              <a:lnSpc>
                <a:spcPct val="150000"/>
              </a:lnSpc>
              <a:spcBef>
                <a:spcPts val="1200"/>
              </a:spcBef>
              <a:spcAft>
                <a:spcPts val="300"/>
              </a:spcAft>
            </a:pPr>
            <a:r>
              <a:rPr lang="en-GB" sz="1600" dirty="0">
                <a:effectLst/>
                <a:latin typeface="Tahoma" panose="020B0604030504040204" pitchFamily="34" charset="0"/>
                <a:ea typeface="Tahoma" panose="020B0604030504040204" pitchFamily="34" charset="0"/>
                <a:cs typeface="Tahoma" panose="020B0604030504040204" pitchFamily="34" charset="0"/>
              </a:rPr>
              <a:t>Supporting statements need to provide evidence of the skills, attributes, and knowledge the employer is looking for. </a:t>
            </a:r>
          </a:p>
          <a:p>
            <a:pPr>
              <a:lnSpc>
                <a:spcPct val="150000"/>
              </a:lnSpc>
              <a:spcBef>
                <a:spcPts val="1200"/>
              </a:spcBef>
              <a:spcAft>
                <a:spcPts val="300"/>
              </a:spcAft>
            </a:pPr>
            <a:r>
              <a:rPr lang="en-GB" sz="1600" b="1" dirty="0">
                <a:effectLst/>
                <a:latin typeface="Tahoma" panose="020B0604030504040204" pitchFamily="34" charset="0"/>
                <a:ea typeface="Tahoma" panose="020B0604030504040204" pitchFamily="34" charset="0"/>
                <a:cs typeface="Tahoma" panose="020B0604030504040204" pitchFamily="34" charset="0"/>
              </a:rPr>
              <a:t>The CAR model </a:t>
            </a:r>
            <a:r>
              <a:rPr lang="en-GB" sz="1600" dirty="0">
                <a:effectLst/>
                <a:latin typeface="Tahoma" panose="020B0604030504040204" pitchFamily="34" charset="0"/>
                <a:ea typeface="Tahoma" panose="020B0604030504040204" pitchFamily="34" charset="0"/>
                <a:cs typeface="Tahoma" panose="020B0604030504040204" pitchFamily="34" charset="0"/>
              </a:rPr>
              <a:t>is useful for this:</a:t>
            </a:r>
          </a:p>
          <a:p>
            <a:pPr marL="342900" lvl="0" indent="-342900">
              <a:lnSpc>
                <a:spcPct val="150000"/>
              </a:lnSpc>
              <a:spcBef>
                <a:spcPts val="1200"/>
              </a:spcBef>
              <a:spcAft>
                <a:spcPts val="300"/>
              </a:spcAft>
              <a:buFont typeface="Symbol" panose="05050102010706020507" pitchFamily="18" charset="2"/>
              <a:buChar char=""/>
            </a:pPr>
            <a:r>
              <a:rPr lang="en-GB" sz="1600" b="1" dirty="0">
                <a:effectLst/>
                <a:latin typeface="Tahoma" panose="020B0604030504040204" pitchFamily="34" charset="0"/>
                <a:ea typeface="Tahoma" panose="020B0604030504040204" pitchFamily="34" charset="0"/>
                <a:cs typeface="Tahoma" panose="020B0604030504040204" pitchFamily="34" charset="0"/>
              </a:rPr>
              <a:t>Context</a:t>
            </a:r>
            <a:r>
              <a:rPr lang="en-GB" sz="1600" dirty="0">
                <a:effectLst/>
                <a:latin typeface="Tahoma" panose="020B0604030504040204" pitchFamily="34" charset="0"/>
                <a:ea typeface="Tahoma" panose="020B0604030504040204" pitchFamily="34" charset="0"/>
                <a:cs typeface="Tahoma" panose="020B0604030504040204" pitchFamily="34" charset="0"/>
              </a:rPr>
              <a:t>: What was the situation or your understanding of the issue, what was the task/process were you required to carry out? Keep it brief, but specific. </a:t>
            </a:r>
          </a:p>
          <a:p>
            <a:pPr marL="342900" lvl="0" indent="-342900">
              <a:lnSpc>
                <a:spcPct val="150000"/>
              </a:lnSpc>
              <a:spcBef>
                <a:spcPts val="1200"/>
              </a:spcBef>
              <a:spcAft>
                <a:spcPts val="300"/>
              </a:spcAft>
              <a:buFont typeface="Symbol" panose="05050102010706020507" pitchFamily="18" charset="2"/>
              <a:buChar char=""/>
            </a:pPr>
            <a:r>
              <a:rPr lang="en-GB" sz="1600" b="1" dirty="0">
                <a:effectLst/>
                <a:latin typeface="Tahoma" panose="020B0604030504040204" pitchFamily="34" charset="0"/>
                <a:ea typeface="Tahoma" panose="020B0604030504040204" pitchFamily="34" charset="0"/>
                <a:cs typeface="Tahoma" panose="020B0604030504040204" pitchFamily="34" charset="0"/>
              </a:rPr>
              <a:t>Action</a:t>
            </a:r>
            <a:r>
              <a:rPr lang="en-GB" sz="1600" dirty="0">
                <a:effectLst/>
                <a:latin typeface="Tahoma" panose="020B0604030504040204" pitchFamily="34" charset="0"/>
                <a:ea typeface="Tahoma" panose="020B0604030504040204" pitchFamily="34" charset="0"/>
                <a:cs typeface="Tahoma" panose="020B0604030504040204" pitchFamily="34" charset="0"/>
              </a:rPr>
              <a:t>: What did YOU do? What was YOUR role? What actions did YOU take? Give practice examples using active language. – link theory/research as well as knowledge, skills and values to your practice examples</a:t>
            </a:r>
          </a:p>
          <a:p>
            <a:pPr marL="342900" lvl="0" indent="-342900">
              <a:lnSpc>
                <a:spcPct val="150000"/>
              </a:lnSpc>
              <a:spcBef>
                <a:spcPts val="1200"/>
              </a:spcBef>
              <a:spcAft>
                <a:spcPts val="300"/>
              </a:spcAft>
              <a:buFont typeface="Symbol" panose="05050102010706020507" pitchFamily="18" charset="2"/>
              <a:buChar char=""/>
            </a:pPr>
            <a:r>
              <a:rPr lang="en-GB" sz="1600" b="1" dirty="0">
                <a:effectLst/>
                <a:latin typeface="Tahoma" panose="020B0604030504040204" pitchFamily="34" charset="0"/>
                <a:ea typeface="Tahoma" panose="020B0604030504040204" pitchFamily="34" charset="0"/>
                <a:cs typeface="Tahoma" panose="020B0604030504040204" pitchFamily="34" charset="0"/>
              </a:rPr>
              <a:t>Result</a:t>
            </a:r>
            <a:r>
              <a:rPr lang="en-GB" sz="1600" dirty="0">
                <a:effectLst/>
                <a:latin typeface="Tahoma" panose="020B0604030504040204" pitchFamily="34" charset="0"/>
                <a:ea typeface="Tahoma" panose="020B0604030504040204" pitchFamily="34" charset="0"/>
                <a:cs typeface="Tahoma" panose="020B0604030504040204" pitchFamily="34" charset="0"/>
              </a:rPr>
              <a:t>: What was the outcome? What did you achieve? What was improved? Qualify and quantify. – link to knowledge skills, values</a:t>
            </a:r>
          </a:p>
        </p:txBody>
      </p:sp>
    </p:spTree>
    <p:extLst>
      <p:ext uri="{BB962C8B-B14F-4D97-AF65-F5344CB8AC3E}">
        <p14:creationId xmlns:p14="http://schemas.microsoft.com/office/powerpoint/2010/main" val="58246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5652319"/>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Before the interview</a:t>
            </a:r>
          </a:p>
        </p:txBody>
      </p:sp>
      <p:sp>
        <p:nvSpPr>
          <p:cNvPr id="7" name="TextBox 6">
            <a:extLst>
              <a:ext uri="{FF2B5EF4-FFF2-40B4-BE49-F238E27FC236}">
                <a16:creationId xmlns:a16="http://schemas.microsoft.com/office/drawing/2014/main" id="{50784EFB-60FA-A318-CD93-FAA2DA5E4B24}"/>
              </a:ext>
            </a:extLst>
          </p:cNvPr>
          <p:cNvSpPr txBox="1"/>
          <p:nvPr/>
        </p:nvSpPr>
        <p:spPr>
          <a:xfrm>
            <a:off x="159026" y="1961197"/>
            <a:ext cx="11635407" cy="476027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Ensure you know the location of the interview - </a:t>
            </a:r>
            <a:r>
              <a:rPr lang="en-GB" i="1" dirty="0">
                <a:solidFill>
                  <a:srgbClr val="00B0F0"/>
                </a:solidFill>
                <a:latin typeface="Tahoma" panose="020B0604030504040204" pitchFamily="34" charset="0"/>
                <a:ea typeface="Tahoma" panose="020B0604030504040204" pitchFamily="34" charset="0"/>
                <a:cs typeface="Tahoma" panose="020B0604030504040204" pitchFamily="34" charset="0"/>
              </a:rPr>
              <a:t>If you are unclear on the location go back to the employer for more information</a:t>
            </a:r>
          </a:p>
          <a:p>
            <a:pPr marR="0" lvl="0" algn="l" defTabSz="914400" rtl="0" eaLnBrk="1" fontAlgn="auto" latinLnBrk="0" hangingPunct="1">
              <a:lnSpc>
                <a:spcPct val="100000"/>
              </a:lnSpc>
              <a:spcBef>
                <a:spcPts val="0"/>
              </a:spcBef>
              <a:spcAft>
                <a:spcPts val="0"/>
              </a:spcAft>
              <a:buClrTx/>
              <a:buSzTx/>
              <a:tabLst/>
              <a:defRPr/>
            </a:pPr>
            <a:endParaRPr lang="en-GB" dirty="0">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Plan how you will get there and how long the j</a:t>
            </a:r>
            <a:r>
              <a:rPr lang="en-GB" dirty="0" err="1">
                <a:latin typeface="Tahoma" panose="020B0604030504040204" pitchFamily="34" charset="0"/>
                <a:ea typeface="Tahoma" panose="020B0604030504040204" pitchFamily="34" charset="0"/>
                <a:cs typeface="Tahoma" panose="020B0604030504040204" pitchFamily="34" charset="0"/>
              </a:rPr>
              <a:t>ourney</a:t>
            </a:r>
            <a:r>
              <a:rPr lang="en-GB" dirty="0">
                <a:latin typeface="Tahoma" panose="020B0604030504040204" pitchFamily="34" charset="0"/>
                <a:ea typeface="Tahoma" panose="020B0604030504040204" pitchFamily="34" charset="0"/>
                <a:cs typeface="Tahoma" panose="020B0604030504040204" pitchFamily="34" charset="0"/>
              </a:rPr>
              <a:t> will take - </a:t>
            </a:r>
            <a:r>
              <a:rPr lang="en-GB" i="1" dirty="0">
                <a:solidFill>
                  <a:srgbClr val="00B0F0"/>
                </a:solidFill>
                <a:latin typeface="Tahoma" panose="020B0604030504040204" pitchFamily="34" charset="0"/>
                <a:ea typeface="Tahoma" panose="020B0604030504040204" pitchFamily="34" charset="0"/>
                <a:cs typeface="Tahoma" panose="020B0604030504040204" pitchFamily="34" charset="0"/>
              </a:rPr>
              <a:t>c</a:t>
            </a:r>
            <a:r>
              <a:rPr kumimoji="0" lang="en-GB" sz="1800" b="0" i="1" u="none" strike="noStrike" kern="1200" cap="none" spc="0" normalizeH="0" baseline="0" noProof="0" dirty="0" err="1">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onsider</a:t>
            </a:r>
            <a:r>
              <a:rPr kumimoji="0" lang="en-GB" sz="1800" b="0" i="1"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 a </a:t>
            </a:r>
            <a:r>
              <a:rPr lang="en-GB" i="1" dirty="0">
                <a:solidFill>
                  <a:srgbClr val="00B0F0"/>
                </a:solidFill>
                <a:latin typeface="Tahoma" panose="020B0604030504040204" pitchFamily="34" charset="0"/>
                <a:ea typeface="Tahoma" panose="020B0604030504040204" pitchFamily="34" charset="0"/>
                <a:cs typeface="Tahoma" panose="020B0604030504040204" pitchFamily="34" charset="0"/>
              </a:rPr>
              <a:t>‘trial run’ at the similar time of day to the interview to ensure you have enough time.</a:t>
            </a:r>
          </a:p>
          <a:p>
            <a:pPr marR="0" lvl="0" algn="l" defTabSz="914400" rtl="0" eaLnBrk="1" fontAlgn="auto" latinLnBrk="0" hangingPunct="1">
              <a:lnSpc>
                <a:spcPct val="100000"/>
              </a:lnSpc>
              <a:spcBef>
                <a:spcPts val="0"/>
              </a:spcBef>
              <a:spcAft>
                <a:spcPts val="0"/>
              </a:spcAft>
              <a:buClrTx/>
              <a:buSzTx/>
              <a:tabLst/>
              <a:defRPr/>
            </a:pPr>
            <a:endParaRPr lang="en-GB" i="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Re-read the job specification and employer specification </a:t>
            </a:r>
          </a:p>
          <a:p>
            <a:pPr marR="0" lvl="0" algn="l" defTabSz="914400" rtl="0" eaLnBrk="1" fontAlgn="auto" latinLnBrk="0" hangingPunct="1">
              <a:lnSpc>
                <a:spcPct val="100000"/>
              </a:lnSpc>
              <a:spcBef>
                <a:spcPts val="0"/>
              </a:spcBef>
              <a:spcAft>
                <a:spcPts val="0"/>
              </a:spcAft>
              <a:buClrTx/>
              <a:buSzTx/>
              <a:tabLst/>
              <a:defRPr/>
            </a:pPr>
            <a:endPar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Tahoma" panose="020B0604030504040204" pitchFamily="34" charset="0"/>
                <a:ea typeface="Tahoma" panose="020B0604030504040204" pitchFamily="34" charset="0"/>
                <a:cs typeface="Tahoma" panose="020B0604030504040204" pitchFamily="34" charset="0"/>
              </a:rPr>
              <a:t>Do your research – Ofsted reports, employees priorities, organisational ethos</a:t>
            </a:r>
            <a:endPar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Tahoma" panose="020B0604030504040204" pitchFamily="34" charset="0"/>
                <a:ea typeface="Tahoma" panose="020B0604030504040204" pitchFamily="34" charset="0"/>
                <a:cs typeface="Tahoma" panose="020B0604030504040204" pitchFamily="34" charset="0"/>
              </a:rPr>
              <a:t>Consider potential interview questions</a:t>
            </a:r>
          </a:p>
          <a:p>
            <a:pPr marR="0" lvl="0" algn="l" defTabSz="914400" rtl="0" eaLnBrk="1" fontAlgn="auto" latinLnBrk="0" hangingPunct="1">
              <a:lnSpc>
                <a:spcPct val="100000"/>
              </a:lnSpc>
              <a:spcBef>
                <a:spcPts val="0"/>
              </a:spcBef>
              <a:spcAft>
                <a:spcPts val="0"/>
              </a:spcAft>
              <a:buClrTx/>
              <a:buSzTx/>
              <a:tabLst/>
              <a:defRPr/>
            </a:pPr>
            <a:endParaRPr lang="en-GB" dirty="0">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Prepare you</a:t>
            </a:r>
            <a:r>
              <a:rPr lang="en-GB" dirty="0">
                <a:latin typeface="Tahoma" panose="020B0604030504040204" pitchFamily="34" charset="0"/>
                <a:ea typeface="Tahoma" panose="020B0604030504040204" pitchFamily="34" charset="0"/>
                <a:cs typeface="Tahoma" panose="020B0604030504040204" pitchFamily="34" charset="0"/>
              </a:rPr>
              <a:t>r interview clothes a few days before the interview</a:t>
            </a:r>
          </a:p>
          <a:p>
            <a:pPr marR="0" lvl="0" algn="l" defTabSz="914400" rtl="0" eaLnBrk="1" fontAlgn="auto" latinLnBrk="0" hangingPunct="1">
              <a:lnSpc>
                <a:spcPct val="100000"/>
              </a:lnSpc>
              <a:spcBef>
                <a:spcPts val="0"/>
              </a:spcBef>
              <a:spcAft>
                <a:spcPts val="0"/>
              </a:spcAft>
              <a:buClrTx/>
              <a:buSzTx/>
              <a:tabLst/>
              <a:defRPr/>
            </a:pPr>
            <a:endParaRPr lang="en-GB" dirty="0">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If you have a disability</a:t>
            </a:r>
            <a:r>
              <a:rPr lang="en-GB" dirty="0">
                <a:latin typeface="Tahoma" panose="020B0604030504040204" pitchFamily="34" charset="0"/>
                <a:ea typeface="Tahoma" panose="020B0604030504040204" pitchFamily="34" charset="0"/>
                <a:cs typeface="Tahoma" panose="020B0604030504040204" pitchFamily="34" charset="0"/>
              </a:rPr>
              <a:t> and need any arrangements, then let the employer know in advance</a:t>
            </a:r>
          </a:p>
          <a:p>
            <a:pPr marL="342900" lvl="0" indent="-342900">
              <a:lnSpc>
                <a:spcPct val="150000"/>
              </a:lnSpc>
              <a:spcBef>
                <a:spcPts val="1200"/>
              </a:spcBef>
              <a:spcAft>
                <a:spcPts val="300"/>
              </a:spcAft>
              <a:buFont typeface="Symbol" panose="05050102010706020507" pitchFamily="18" charset="2"/>
              <a:buChar char=""/>
            </a:pPr>
            <a:endParaRPr lang="en-GB" sz="18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226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5652319"/>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On the day of interview</a:t>
            </a:r>
            <a:endParaRPr lang="en-GB" sz="1800" b="1"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50784EFB-60FA-A318-CD93-FAA2DA5E4B24}"/>
              </a:ext>
            </a:extLst>
          </p:cNvPr>
          <p:cNvSpPr txBox="1"/>
          <p:nvPr/>
        </p:nvSpPr>
        <p:spPr>
          <a:xfrm>
            <a:off x="159026" y="1961197"/>
            <a:ext cx="11635407" cy="392928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Give yourself plenty of time to get ready. Make contingency plans for looking after children, etc</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Make sure you take the documents requested of you, e.g. qualification, certificates, ID, SWE registration, etc</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Take the letter inviting you to the interview containing the information on who you are to meet there so you can provide this on arrival</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Be there in plenty of time so that you arrive 10 minutes early. Sometimes it is a good idea to get there even earlier and take the opportunity to have a drink in the local coffee shop -  </a:t>
            </a:r>
            <a:r>
              <a:rPr lang="en-GB" i="1" dirty="0">
                <a:solidFill>
                  <a:srgbClr val="00B0F0"/>
                </a:solidFill>
                <a:latin typeface="Tahoma" panose="020B0604030504040204" pitchFamily="34" charset="0"/>
                <a:ea typeface="Tahoma" panose="020B0604030504040204" pitchFamily="34" charset="0"/>
                <a:cs typeface="Tahoma" panose="020B0604030504040204" pitchFamily="34" charset="0"/>
              </a:rPr>
              <a:t>Never arrive at the interview ‘very’ early or late.</a:t>
            </a:r>
          </a:p>
          <a:p>
            <a:pPr marR="0" lvl="0" algn="l" defTabSz="914400" rtl="0" eaLnBrk="1" fontAlgn="auto" latinLnBrk="0" hangingPunct="1">
              <a:lnSpc>
                <a:spcPct val="100000"/>
              </a:lnSpc>
              <a:spcBef>
                <a:spcPts val="0"/>
              </a:spcBef>
              <a:spcAft>
                <a:spcPts val="0"/>
              </a:spcAft>
              <a:buClrTx/>
              <a:buSzTx/>
              <a:tabLst/>
              <a:defRPr/>
            </a:pPr>
            <a:endParaRPr lang="en-GB" i="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Know your own triggers</a:t>
            </a:r>
          </a:p>
          <a:p>
            <a:pPr marL="342900" lvl="0" indent="-342900">
              <a:lnSpc>
                <a:spcPct val="150000"/>
              </a:lnSpc>
              <a:spcBef>
                <a:spcPts val="1200"/>
              </a:spcBef>
              <a:spcAft>
                <a:spcPts val="300"/>
              </a:spcAft>
              <a:buFont typeface="Symbol" panose="05050102010706020507" pitchFamily="18" charset="2"/>
              <a:buChar char=""/>
            </a:pPr>
            <a:endParaRPr lang="en-GB" sz="18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8789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2460" y="5652319"/>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In the interview</a:t>
            </a:r>
            <a:endParaRPr lang="en-GB" sz="1800" b="1"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descr="Graphical user interface, application&#10;&#10;Description automatically generated">
            <a:extLst>
              <a:ext uri="{FF2B5EF4-FFF2-40B4-BE49-F238E27FC236}">
                <a16:creationId xmlns:a16="http://schemas.microsoft.com/office/drawing/2014/main" id="{BACC2DEA-1AD4-2395-9BB0-BE0072D11418}"/>
              </a:ext>
            </a:extLst>
          </p:cNvPr>
          <p:cNvPicPr>
            <a:picLocks noChangeAspect="1"/>
          </p:cNvPicPr>
          <p:nvPr/>
        </p:nvPicPr>
        <p:blipFill rotWithShape="1">
          <a:blip r:embed="rId3"/>
          <a:srcRect l="13755" t="12737" r="44620" b="35550"/>
          <a:stretch/>
        </p:blipFill>
        <p:spPr bwMode="auto">
          <a:xfrm>
            <a:off x="1208066" y="1641540"/>
            <a:ext cx="9282223" cy="45283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01262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42521" y="1309628"/>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Interview questions</a:t>
            </a:r>
            <a:endParaRPr lang="en-GB" sz="18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35B76CFC-EFED-D48D-881B-83D3301F1D9D}"/>
              </a:ext>
            </a:extLst>
          </p:cNvPr>
          <p:cNvSpPr txBox="1"/>
          <p:nvPr/>
        </p:nvSpPr>
        <p:spPr>
          <a:xfrm>
            <a:off x="366091" y="1968093"/>
            <a:ext cx="11459817" cy="424731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Set questions</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Panel will probe when necessary</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Some questions will be knowledge based, for example to do with legislation, some competency based and some of personal values</a:t>
            </a: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Most questions will be open questions as opposed to closed questions</a:t>
            </a: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Listen carefully, if you don’t understand then don’t be afraid to ask the interviewer to repeat or rephase the question</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Work on gaining a rapport with the interview panel and don’t</a:t>
            </a:r>
            <a:r>
              <a:rPr lang="en-GB" dirty="0">
                <a:solidFill>
                  <a:prstClr val="black"/>
                </a:solidFill>
                <a:latin typeface="Tahoma" panose="020B0604030504040204" pitchFamily="34" charset="0"/>
                <a:ea typeface="Tahoma" panose="020B0604030504040204" pitchFamily="34" charset="0"/>
                <a:cs typeface="Tahoma" panose="020B0604030504040204" pitchFamily="34" charset="0"/>
              </a:rPr>
              <a:t> panic if you make a mistake, stay focused </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If you have forgot to say something, at the end ask the interview panel if you can go back to a question.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41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2216" y="5661412"/>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159026" y="1272209"/>
            <a:ext cx="11380304" cy="369332"/>
          </a:xfrm>
          <a:prstGeom prst="rect">
            <a:avLst/>
          </a:prstGeom>
          <a:noFill/>
        </p:spPr>
        <p:txBody>
          <a:bodyPr wrap="square">
            <a:sp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Example interview questions</a:t>
            </a:r>
            <a:endParaRPr lang="en-GB" sz="18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35B76CFC-EFED-D48D-881B-83D3301F1D9D}"/>
              </a:ext>
            </a:extLst>
          </p:cNvPr>
          <p:cNvSpPr txBox="1"/>
          <p:nvPr/>
        </p:nvSpPr>
        <p:spPr>
          <a:xfrm>
            <a:off x="366091" y="1790628"/>
            <a:ext cx="11459817" cy="4524315"/>
          </a:xfrm>
          <a:prstGeom prst="rect">
            <a:avLst/>
          </a:prstGeom>
          <a:noFill/>
        </p:spPr>
        <p:txBody>
          <a:bodyPr wrap="square">
            <a:spAutoFit/>
          </a:bodyPr>
          <a:lstStyle/>
          <a:p>
            <a:r>
              <a:rPr lang="en-GB" dirty="0">
                <a:latin typeface="Tahoma" panose="020B0604030504040204" pitchFamily="34" charset="0"/>
                <a:ea typeface="Tahoma" panose="020B0604030504040204" pitchFamily="34" charset="0"/>
                <a:cs typeface="Tahoma" panose="020B0604030504040204" pitchFamily="34" charset="0"/>
              </a:rPr>
              <a:t>1. We expect that regular, quality supervision takes place.  What does good supervision feel like to you and how would you ensure that, as reflective practitioner, you received it? How would you challenge if you didn’t?  - </a:t>
            </a:r>
            <a:r>
              <a:rPr lang="en-GB" dirty="0">
                <a:solidFill>
                  <a:srgbClr val="00B0F0"/>
                </a:solidFill>
                <a:latin typeface="Tahoma" panose="020B0604030504040204" pitchFamily="34" charset="0"/>
                <a:ea typeface="Tahoma" panose="020B0604030504040204" pitchFamily="34" charset="0"/>
                <a:cs typeface="Tahoma" panose="020B0604030504040204" pitchFamily="34" charset="0"/>
              </a:rPr>
              <a:t>Competence</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2. Share how you approach building and developing relationships with children, families and other key partners in your current role – </a:t>
            </a:r>
            <a:r>
              <a:rPr lang="en-GB" dirty="0">
                <a:solidFill>
                  <a:srgbClr val="00B0F0"/>
                </a:solidFill>
                <a:latin typeface="Tahoma" panose="020B0604030504040204" pitchFamily="34" charset="0"/>
                <a:ea typeface="Tahoma" panose="020B0604030504040204" pitchFamily="34" charset="0"/>
                <a:cs typeface="Tahoma" panose="020B0604030504040204" pitchFamily="34" charset="0"/>
              </a:rPr>
              <a:t>Competence and values</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3. Can you tell us a little more about you, what energises you, how do you take care of your own wellbeing, resilience and what are your hopes for the future?   - </a:t>
            </a:r>
            <a:r>
              <a:rPr lang="en-GB" dirty="0">
                <a:solidFill>
                  <a:srgbClr val="00B0F0"/>
                </a:solidFill>
                <a:latin typeface="Tahoma" panose="020B0604030504040204" pitchFamily="34" charset="0"/>
                <a:ea typeface="Tahoma" panose="020B0604030504040204" pitchFamily="34" charset="0"/>
                <a:cs typeface="Tahoma" panose="020B0604030504040204" pitchFamily="34" charset="0"/>
              </a:rPr>
              <a:t>Values</a:t>
            </a:r>
          </a:p>
          <a:p>
            <a:endParaRPr lang="en-GB" dirty="0">
              <a:solidFill>
                <a:srgbClr val="00B0F0"/>
              </a:solidFill>
              <a:latin typeface="Tahoma" panose="020B0604030504040204" pitchFamily="34" charset="0"/>
              <a:ea typeface="Tahoma" panose="020B0604030504040204" pitchFamily="34" charset="0"/>
              <a:cs typeface="Tahoma" panose="020B0604030504040204" pitchFamily="34" charset="0"/>
            </a:endParaRPr>
          </a:p>
          <a:p>
            <a:r>
              <a:rPr lang="en-GB" dirty="0">
                <a:effectLst/>
                <a:latin typeface="Tahoma" panose="020B0604030504040204" pitchFamily="34" charset="0"/>
                <a:ea typeface="Tahoma" panose="020B0604030504040204" pitchFamily="34" charset="0"/>
                <a:cs typeface="Tahoma" panose="020B0604030504040204" pitchFamily="34" charset="0"/>
              </a:rPr>
              <a:t>4. Please can you tell us about your skills and qualities, and knowledge and experience and how your values fit with the ethos of </a:t>
            </a:r>
            <a:r>
              <a:rPr lang="en-GB" dirty="0">
                <a:latin typeface="Tahoma" panose="020B0604030504040204" pitchFamily="34" charset="0"/>
                <a:ea typeface="Tahoma" panose="020B0604030504040204" pitchFamily="34" charset="0"/>
                <a:cs typeface="Tahoma" panose="020B0604030504040204" pitchFamily="34" charset="0"/>
              </a:rPr>
              <a:t>the local authority</a:t>
            </a:r>
            <a:r>
              <a:rPr lang="en-GB" dirty="0">
                <a:effectLst/>
                <a:latin typeface="Tahoma" panose="020B0604030504040204" pitchFamily="34" charset="0"/>
                <a:ea typeface="Tahoma" panose="020B0604030504040204" pitchFamily="34" charset="0"/>
                <a:cs typeface="Tahoma" panose="020B0604030504040204" pitchFamily="34" charset="0"/>
              </a:rPr>
              <a:t> which make you the best candidate for this role?   - </a:t>
            </a:r>
            <a:r>
              <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rPr>
              <a:t>Knowledge and Competence</a:t>
            </a:r>
          </a:p>
          <a:p>
            <a:endParaRPr lang="en-GB" dirty="0">
              <a:solidFill>
                <a:srgbClr val="00B0F0"/>
              </a:solidFill>
              <a:latin typeface="Tahoma" panose="020B0604030504040204" pitchFamily="34" charset="0"/>
              <a:ea typeface="Tahoma" panose="020B0604030504040204" pitchFamily="34" charset="0"/>
              <a:cs typeface="Tahoma" panose="020B0604030504040204" pitchFamily="34" charset="0"/>
            </a:endParaRPr>
          </a:p>
          <a:p>
            <a:r>
              <a:rPr lang="en-GB" dirty="0">
                <a:effectLst/>
                <a:latin typeface="Tahoma" panose="020B0604030504040204" pitchFamily="34" charset="0"/>
                <a:ea typeface="Tahoma" panose="020B0604030504040204" pitchFamily="34" charset="0"/>
                <a:cs typeface="Tahoma" panose="020B0604030504040204" pitchFamily="34" charset="0"/>
              </a:rPr>
              <a:t>5. You may be given a case scenarios, consider your answers, take time and think about processes - </a:t>
            </a:r>
            <a:r>
              <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rPr>
              <a:t>knowledge</a:t>
            </a:r>
          </a:p>
        </p:txBody>
      </p:sp>
    </p:spTree>
    <p:extLst>
      <p:ext uri="{BB962C8B-B14F-4D97-AF65-F5344CB8AC3E}">
        <p14:creationId xmlns:p14="http://schemas.microsoft.com/office/powerpoint/2010/main" val="178049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2216" y="5661412"/>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10347"/>
            <a:ext cx="11380304" cy="369332"/>
          </a:xfrm>
          <a:prstGeom prst="rect">
            <a:avLst/>
          </a:prstGeom>
          <a:noFill/>
        </p:spPr>
        <p:txBody>
          <a:bodyPr wrap="square">
            <a:sp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Example interview questions</a:t>
            </a:r>
            <a:endParaRPr lang="en-GB" sz="18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35B76CFC-EFED-D48D-881B-83D3301F1D9D}"/>
              </a:ext>
            </a:extLst>
          </p:cNvPr>
          <p:cNvSpPr txBox="1"/>
          <p:nvPr/>
        </p:nvSpPr>
        <p:spPr>
          <a:xfrm>
            <a:off x="366091" y="2337952"/>
            <a:ext cx="11459817" cy="2995692"/>
          </a:xfrm>
          <a:prstGeom prst="rect">
            <a:avLst/>
          </a:prstGeom>
          <a:noFill/>
        </p:spPr>
        <p:txBody>
          <a:bodyPr wrap="square">
            <a:spAutoFit/>
          </a:bodyPr>
          <a:lstStyle/>
          <a:p>
            <a:pPr>
              <a:spcAft>
                <a:spcPts val="800"/>
              </a:spcAft>
            </a:pPr>
            <a:r>
              <a:rPr lang="en-GB" sz="1800" dirty="0">
                <a:effectLst/>
                <a:latin typeface="Tahoma" panose="020B0604030504040204" pitchFamily="34" charset="0"/>
                <a:ea typeface="Tahoma" panose="020B0604030504040204" pitchFamily="34" charset="0"/>
                <a:cs typeface="Tahoma" panose="020B0604030504040204" pitchFamily="34" charset="0"/>
              </a:rPr>
              <a:t> 6</a:t>
            </a:r>
            <a:r>
              <a:rPr lang="en-GB" dirty="0">
                <a:effectLst/>
                <a:latin typeface="Tahoma" panose="020B0604030504040204" pitchFamily="34" charset="0"/>
                <a:ea typeface="Tahoma" panose="020B0604030504040204" pitchFamily="34" charset="0"/>
                <a:cs typeface="Tahoma" panose="020B0604030504040204" pitchFamily="34" charset="0"/>
              </a:rPr>
              <a:t>. What is your motivation for applying for this post and why do you want to work in CSC in </a:t>
            </a:r>
            <a:r>
              <a:rPr lang="en-GB" dirty="0">
                <a:latin typeface="Tahoma" panose="020B0604030504040204" pitchFamily="34" charset="0"/>
                <a:ea typeface="Tahoma" panose="020B0604030504040204" pitchFamily="34" charset="0"/>
                <a:cs typeface="Tahoma" panose="020B0604030504040204" pitchFamily="34" charset="0"/>
              </a:rPr>
              <a:t>this local authority</a:t>
            </a:r>
            <a:r>
              <a:rPr lang="en-GB" dirty="0">
                <a:effectLst/>
                <a:latin typeface="Tahoma" panose="020B0604030504040204" pitchFamily="34" charset="0"/>
                <a:ea typeface="Tahoma" panose="020B0604030504040204" pitchFamily="34" charset="0"/>
                <a:cs typeface="Tahoma" panose="020B0604030504040204" pitchFamily="34" charset="0"/>
              </a:rPr>
              <a:t>? – </a:t>
            </a:r>
            <a:r>
              <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rPr>
              <a:t>Values</a:t>
            </a:r>
          </a:p>
          <a:p>
            <a:pPr>
              <a:spcAft>
                <a:spcPts val="800"/>
              </a:spcAft>
            </a:pPr>
            <a:endPar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endParaRPr>
          </a:p>
          <a:p>
            <a:pPr>
              <a:spcAft>
                <a:spcPts val="800"/>
              </a:spcAft>
            </a:pPr>
            <a:r>
              <a:rPr lang="en-GB" dirty="0">
                <a:effectLst/>
                <a:latin typeface="Tahoma" panose="020B0604030504040204" pitchFamily="34" charset="0"/>
                <a:ea typeface="Tahoma" panose="020B0604030504040204" pitchFamily="34" charset="0"/>
                <a:cs typeface="Tahoma" panose="020B0604030504040204" pitchFamily="34" charset="0"/>
              </a:rPr>
              <a:t>7. Tell me what you know about legislation and policies that governs social work practice, and your awareness of recent research – </a:t>
            </a:r>
            <a:r>
              <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rPr>
              <a:t>Knowledge</a:t>
            </a:r>
          </a:p>
          <a:p>
            <a:pPr>
              <a:spcAft>
                <a:spcPts val="800"/>
              </a:spcAft>
            </a:pPr>
            <a:endPar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8. You may be asked to complete a presentation, or to bring in an object such as </a:t>
            </a:r>
            <a:r>
              <a:rPr lang="en-GB" dirty="0">
                <a:solidFill>
                  <a:srgbClr val="333333"/>
                </a:solidFill>
                <a:effectLst/>
                <a:latin typeface="Tahoma" panose="020B0604030504040204" pitchFamily="34" charset="0"/>
                <a:ea typeface="Tahoma" panose="020B0604030504040204" pitchFamily="34" charset="0"/>
                <a:cs typeface="Tahoma" panose="020B0604030504040204" pitchFamily="34" charset="0"/>
              </a:rPr>
              <a:t>something you think symbolises your values as a Newly Qualified Social Worker and how you promote and develop excellent practice.  You may be asked to speak about this - </a:t>
            </a:r>
            <a:r>
              <a:rPr lang="en-GB" dirty="0">
                <a:solidFill>
                  <a:srgbClr val="00B0F0"/>
                </a:solidFill>
                <a:effectLst/>
                <a:latin typeface="Tahoma" panose="020B0604030504040204" pitchFamily="34" charset="0"/>
                <a:ea typeface="Tahoma" panose="020B0604030504040204" pitchFamily="34" charset="0"/>
                <a:cs typeface="Tahoma" panose="020B0604030504040204" pitchFamily="34" charset="0"/>
              </a:rPr>
              <a:t>Values</a:t>
            </a:r>
          </a:p>
        </p:txBody>
      </p:sp>
    </p:spTree>
    <p:extLst>
      <p:ext uri="{BB962C8B-B14F-4D97-AF65-F5344CB8AC3E}">
        <p14:creationId xmlns:p14="http://schemas.microsoft.com/office/powerpoint/2010/main" val="2546944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2216" y="5661412"/>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418318"/>
            <a:ext cx="11380304" cy="369332"/>
          </a:xfrm>
          <a:prstGeom prst="rect">
            <a:avLst/>
          </a:prstGeom>
          <a:noFill/>
        </p:spPr>
        <p:txBody>
          <a:bodyPr wrap="square">
            <a:spAutoFit/>
          </a:body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What employers are looking for in NQSW’s</a:t>
            </a:r>
          </a:p>
        </p:txBody>
      </p:sp>
      <p:sp>
        <p:nvSpPr>
          <p:cNvPr id="8" name="TextBox 7">
            <a:extLst>
              <a:ext uri="{FF2B5EF4-FFF2-40B4-BE49-F238E27FC236}">
                <a16:creationId xmlns:a16="http://schemas.microsoft.com/office/drawing/2014/main" id="{35B76CFC-EFED-D48D-881B-83D3301F1D9D}"/>
              </a:ext>
            </a:extLst>
          </p:cNvPr>
          <p:cNvSpPr txBox="1"/>
          <p:nvPr/>
        </p:nvSpPr>
        <p:spPr>
          <a:xfrm>
            <a:off x="278296" y="1970204"/>
            <a:ext cx="11459817" cy="4021037"/>
          </a:xfrm>
          <a:prstGeom prst="rect">
            <a:avLst/>
          </a:prstGeom>
          <a:noFill/>
        </p:spPr>
        <p:txBody>
          <a:bodyPr wrap="square">
            <a:spAutoFit/>
          </a:bodyPr>
          <a:lstStyle/>
          <a:p>
            <a:pPr marL="342900" lvl="0" indent="-342900">
              <a:lnSpc>
                <a:spcPct val="107000"/>
              </a:lnSpc>
              <a:buFont typeface="Calibri" panose="020F0502020204030204" pitchFamily="34" charset="0"/>
              <a:buChar char="-"/>
            </a:pPr>
            <a:r>
              <a:rPr lang="en-GB" sz="1800" dirty="0">
                <a:effectLst/>
                <a:latin typeface="Tahoma" panose="020B0604030504040204" pitchFamily="34" charset="0"/>
                <a:ea typeface="Tahoma" panose="020B0604030504040204" pitchFamily="34" charset="0"/>
                <a:cs typeface="Tahoma" panose="020B0604030504040204" pitchFamily="34" charset="0"/>
              </a:rPr>
              <a:t> Know yourself well and have good knowledge of </a:t>
            </a:r>
            <a:r>
              <a:rPr lang="en-GB" dirty="0">
                <a:latin typeface="Tahoma" panose="020B0604030504040204" pitchFamily="34" charset="0"/>
                <a:ea typeface="Tahoma" panose="020B0604030504040204" pitchFamily="34" charset="0"/>
                <a:cs typeface="Tahoma" panose="020B0604030504040204" pitchFamily="34" charset="0"/>
              </a:rPr>
              <a:t>your</a:t>
            </a:r>
            <a:r>
              <a:rPr lang="en-GB" sz="1800" dirty="0">
                <a:effectLst/>
                <a:latin typeface="Tahoma" panose="020B0604030504040204" pitchFamily="34" charset="0"/>
                <a:ea typeface="Tahoma" panose="020B0604030504040204" pitchFamily="34" charset="0"/>
                <a:cs typeface="Tahoma" panose="020B0604030504040204" pitchFamily="34" charset="0"/>
              </a:rPr>
              <a:t> strengths and weaknesses </a:t>
            </a:r>
          </a:p>
          <a:p>
            <a:pPr marL="342900" lvl="0" indent="-342900">
              <a:lnSpc>
                <a:spcPct val="107000"/>
              </a:lnSpc>
              <a:buFont typeface="Calibri" panose="020F0502020204030204" pitchFamily="34" charset="0"/>
              <a:buChar char="-"/>
            </a:pPr>
            <a:r>
              <a:rPr lang="en-GB" sz="1800" dirty="0">
                <a:effectLst/>
                <a:latin typeface="Tahoma" panose="020B0604030504040204" pitchFamily="34" charset="0"/>
                <a:ea typeface="Tahoma" panose="020B0604030504040204" pitchFamily="34" charset="0"/>
                <a:cs typeface="Tahoma" panose="020B0604030504040204" pitchFamily="34" charset="0"/>
              </a:rPr>
              <a:t>Have good knowledge of the organisation </a:t>
            </a:r>
            <a:r>
              <a:rPr lang="en-GB" dirty="0">
                <a:latin typeface="Tahoma" panose="020B0604030504040204" pitchFamily="34" charset="0"/>
                <a:ea typeface="Tahoma" panose="020B0604030504040204" pitchFamily="34" charset="0"/>
                <a:cs typeface="Tahoma" panose="020B0604030504040204" pitchFamily="34" charset="0"/>
              </a:rPr>
              <a:t>you</a:t>
            </a:r>
            <a:r>
              <a:rPr lang="en-GB" sz="1800" dirty="0">
                <a:effectLst/>
                <a:latin typeface="Tahoma" panose="020B0604030504040204" pitchFamily="34" charset="0"/>
                <a:ea typeface="Tahoma" panose="020B0604030504040204" pitchFamily="34" charset="0"/>
                <a:cs typeface="Tahoma" panose="020B0604030504040204" pitchFamily="34" charset="0"/>
              </a:rPr>
              <a:t> are applying to </a:t>
            </a:r>
          </a:p>
          <a:p>
            <a:pPr marL="342900" lvl="0" indent="-342900">
              <a:lnSpc>
                <a:spcPct val="107000"/>
              </a:lnSpc>
              <a:buFont typeface="Calibri" panose="020F0502020204030204" pitchFamily="34" charset="0"/>
              <a:buChar char="-"/>
            </a:pPr>
            <a:r>
              <a:rPr lang="en-GB" dirty="0">
                <a:latin typeface="Tahoma" panose="020B0604030504040204" pitchFamily="34" charset="0"/>
                <a:ea typeface="Tahoma" panose="020B0604030504040204" pitchFamily="34" charset="0"/>
                <a:cs typeface="Tahoma" panose="020B0604030504040204" pitchFamily="34" charset="0"/>
              </a:rPr>
              <a:t>Be a good communicator and be able to communicate</a:t>
            </a:r>
            <a:r>
              <a:rPr lang="en-GB" sz="1800" dirty="0">
                <a:effectLst/>
                <a:latin typeface="Tahoma" panose="020B0604030504040204" pitchFamily="34" charset="0"/>
                <a:ea typeface="Tahoma" panose="020B0604030504040204" pitchFamily="34" charset="0"/>
                <a:cs typeface="Tahoma" panose="020B0604030504040204" pitchFamily="34" charset="0"/>
              </a:rPr>
              <a:t> your passion for the role you are applying for.</a:t>
            </a:r>
          </a:p>
          <a:p>
            <a:pPr marL="342900" lvl="0" indent="-342900">
              <a:lnSpc>
                <a:spcPct val="107000"/>
              </a:lnSpc>
              <a:buFont typeface="Calibri" panose="020F0502020204030204" pitchFamily="34" charset="0"/>
              <a:buChar char="-"/>
            </a:pPr>
            <a:r>
              <a:rPr lang="en-GB" dirty="0">
                <a:latin typeface="Tahoma" panose="020B0604030504040204" pitchFamily="34" charset="0"/>
                <a:ea typeface="Tahoma" panose="020B0604030504040204" pitchFamily="34" charset="0"/>
                <a:cs typeface="Tahoma" panose="020B0604030504040204" pitchFamily="34" charset="0"/>
              </a:rPr>
              <a:t>Can carry across their respect for the people we serve – ethics</a:t>
            </a:r>
          </a:p>
          <a:p>
            <a:pPr marL="342900" lvl="0" indent="-342900">
              <a:lnSpc>
                <a:spcPct val="107000"/>
              </a:lnSpc>
              <a:buFont typeface="Calibri" panose="020F0502020204030204" pitchFamily="34" charset="0"/>
              <a:buChar char="-"/>
            </a:pPr>
            <a:r>
              <a:rPr lang="en-GB" sz="1800" dirty="0">
                <a:effectLst/>
                <a:latin typeface="Tahoma" panose="020B0604030504040204" pitchFamily="34" charset="0"/>
                <a:ea typeface="Tahoma" panose="020B0604030504040204" pitchFamily="34" charset="0"/>
                <a:cs typeface="Tahoma" panose="020B0604030504040204" pitchFamily="34" charset="0"/>
              </a:rPr>
              <a:t>Demonstrate that </a:t>
            </a:r>
            <a:r>
              <a:rPr lang="en-GB" dirty="0">
                <a:latin typeface="Tahoma" panose="020B0604030504040204" pitchFamily="34" charset="0"/>
                <a:ea typeface="Tahoma" panose="020B0604030504040204" pitchFamily="34" charset="0"/>
                <a:cs typeface="Tahoma" panose="020B0604030504040204" pitchFamily="34" charset="0"/>
              </a:rPr>
              <a:t>you </a:t>
            </a:r>
            <a:r>
              <a:rPr lang="en-GB" sz="1800" dirty="0">
                <a:effectLst/>
                <a:latin typeface="Tahoma" panose="020B0604030504040204" pitchFamily="34" charset="0"/>
                <a:ea typeface="Tahoma" panose="020B0604030504040204" pitchFamily="34" charset="0"/>
                <a:cs typeface="Tahoma" panose="020B0604030504040204" pitchFamily="34" charset="0"/>
              </a:rPr>
              <a:t>are willing to learn </a:t>
            </a:r>
          </a:p>
          <a:p>
            <a:pPr marL="342900" lvl="0" indent="-342900">
              <a:lnSpc>
                <a:spcPct val="107000"/>
              </a:lnSpc>
              <a:buFont typeface="Calibri" panose="020F0502020204030204" pitchFamily="34" charset="0"/>
              <a:buChar char="-"/>
            </a:pPr>
            <a:r>
              <a:rPr lang="en-GB" sz="1800" dirty="0">
                <a:effectLst/>
                <a:latin typeface="Tahoma" panose="020B0604030504040204" pitchFamily="34" charset="0"/>
                <a:ea typeface="Tahoma" panose="020B0604030504040204" pitchFamily="34" charset="0"/>
                <a:cs typeface="Tahoma" panose="020B0604030504040204" pitchFamily="34" charset="0"/>
              </a:rPr>
              <a:t>Your passion and enthusiasm for the post and Social Work – the application and interview isn’t just about what you know, they are looking for your core values and what motivates you. </a:t>
            </a:r>
          </a:p>
          <a:p>
            <a:pPr marL="342900" lvl="0" indent="-342900">
              <a:lnSpc>
                <a:spcPct val="107000"/>
              </a:lnSpc>
              <a:spcAft>
                <a:spcPts val="800"/>
              </a:spcAft>
              <a:buFont typeface="Calibri" panose="020F0502020204030204" pitchFamily="34" charset="0"/>
              <a:buChar char="-"/>
            </a:pPr>
            <a:r>
              <a:rPr lang="en-GB" dirty="0">
                <a:latin typeface="Tahoma" panose="020B0604030504040204" pitchFamily="34" charset="0"/>
                <a:ea typeface="Tahoma" panose="020B0604030504040204" pitchFamily="34" charset="0"/>
                <a:cs typeface="Tahoma" panose="020B0604030504040204" pitchFamily="34" charset="0"/>
              </a:rPr>
              <a:t>For those applying for children and families social work – demonstrate they are extremely child focused and understand the value of the </a:t>
            </a:r>
            <a:r>
              <a:rPr lang="en-GB" b="1" dirty="0">
                <a:latin typeface="Tahoma" panose="020B0604030504040204" pitchFamily="34" charset="0"/>
                <a:ea typeface="Tahoma" panose="020B0604030504040204" pitchFamily="34" charset="0"/>
                <a:cs typeface="Tahoma" panose="020B0604030504040204" pitchFamily="34" charset="0"/>
              </a:rPr>
              <a:t>voice of the child </a:t>
            </a:r>
            <a:r>
              <a:rPr lang="en-GB" dirty="0">
                <a:latin typeface="Tahoma" panose="020B0604030504040204" pitchFamily="34" charset="0"/>
                <a:ea typeface="Tahoma" panose="020B0604030504040204" pitchFamily="34" charset="0"/>
                <a:cs typeface="Tahoma" panose="020B0604030504040204" pitchFamily="34" charset="0"/>
              </a:rPr>
              <a:t>and for those applying for positions in adults demonstrate the importance of the</a:t>
            </a:r>
            <a:r>
              <a:rPr lang="en-GB" b="1" dirty="0">
                <a:latin typeface="Tahoma" panose="020B0604030504040204" pitchFamily="34" charset="0"/>
                <a:ea typeface="Tahoma" panose="020B0604030504040204" pitchFamily="34" charset="0"/>
                <a:cs typeface="Tahoma" panose="020B0604030504040204" pitchFamily="34" charset="0"/>
              </a:rPr>
              <a:t> voice of the adult.</a:t>
            </a:r>
          </a:p>
          <a:p>
            <a:pPr marL="342900" indent="-342900">
              <a:lnSpc>
                <a:spcPct val="107000"/>
              </a:lnSpc>
              <a:spcAft>
                <a:spcPts val="800"/>
              </a:spcAft>
              <a:buFont typeface="Calibri" panose="020F0502020204030204" pitchFamily="34" charset="0"/>
              <a:buChar char="-"/>
            </a:pPr>
            <a:r>
              <a:rPr lang="en-GB" sz="1800" dirty="0">
                <a:effectLst/>
                <a:latin typeface="Tahoma" panose="020B0604030504040204" pitchFamily="34" charset="0"/>
                <a:ea typeface="Tahoma" panose="020B0604030504040204" pitchFamily="34" charset="0"/>
                <a:cs typeface="Tahoma" panose="020B0604030504040204" pitchFamily="34" charset="0"/>
              </a:rPr>
              <a:t>Honesty: Asa Newly Qualified Social Worker, we don’t expect you to know everything. Be honest about this but add you want to learn more about this i.e. I am dedicated to developing my Skills &amp; Knowledge in this area through training/learning from peers. </a:t>
            </a:r>
          </a:p>
        </p:txBody>
      </p:sp>
    </p:spTree>
    <p:extLst>
      <p:ext uri="{BB962C8B-B14F-4D97-AF65-F5344CB8AC3E}">
        <p14:creationId xmlns:p14="http://schemas.microsoft.com/office/powerpoint/2010/main" val="2333891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2216" y="5661412"/>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pic>
        <p:nvPicPr>
          <p:cNvPr id="2" name="Picture 1">
            <a:extLst>
              <a:ext uri="{FF2B5EF4-FFF2-40B4-BE49-F238E27FC236}">
                <a16:creationId xmlns:a16="http://schemas.microsoft.com/office/drawing/2014/main" id="{23960BF0-5AFA-E8BA-BC58-B2BBBB50C05B}"/>
              </a:ext>
            </a:extLst>
          </p:cNvPr>
          <p:cNvPicPr>
            <a:picLocks noChangeAspect="1"/>
          </p:cNvPicPr>
          <p:nvPr/>
        </p:nvPicPr>
        <p:blipFill rotWithShape="1">
          <a:blip r:embed="rId3"/>
          <a:srcRect l="19709" t="28993" r="19855" b="11162"/>
          <a:stretch/>
        </p:blipFill>
        <p:spPr>
          <a:xfrm>
            <a:off x="1339240" y="1376607"/>
            <a:ext cx="8993849" cy="5009561"/>
          </a:xfrm>
          <a:prstGeom prst="rect">
            <a:avLst/>
          </a:prstGeom>
        </p:spPr>
      </p:pic>
    </p:spTree>
    <p:extLst>
      <p:ext uri="{BB962C8B-B14F-4D97-AF65-F5344CB8AC3E}">
        <p14:creationId xmlns:p14="http://schemas.microsoft.com/office/powerpoint/2010/main" val="64252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2216" y="5661412"/>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417C2711-012A-8DCE-7FB2-77BA19522A12}"/>
              </a:ext>
            </a:extLst>
          </p:cNvPr>
          <p:cNvSpPr>
            <a:spLocks noGrp="1"/>
          </p:cNvSpPr>
          <p:nvPr>
            <p:ph type="ftr" sz="quarter" idx="11"/>
          </p:nvPr>
        </p:nvSpPr>
        <p:spPr/>
        <p:txBody>
          <a:bodyPr/>
          <a:lstStyle/>
          <a:p>
            <a:r>
              <a:rPr lang="en-GB" dirty="0"/>
              <a:t>Get that Job session</a:t>
            </a:r>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rPr>
              <a:t>Get that Job Session</a:t>
            </a:r>
          </a:p>
        </p:txBody>
      </p:sp>
      <p:sp>
        <p:nvSpPr>
          <p:cNvPr id="7" name="TextBox 6">
            <a:extLst>
              <a:ext uri="{FF2B5EF4-FFF2-40B4-BE49-F238E27FC236}">
                <a16:creationId xmlns:a16="http://schemas.microsoft.com/office/drawing/2014/main" id="{6B4EBFE4-F683-F568-363C-5BCDEA6C9623}"/>
              </a:ext>
            </a:extLst>
          </p:cNvPr>
          <p:cNvSpPr txBox="1"/>
          <p:nvPr/>
        </p:nvSpPr>
        <p:spPr>
          <a:xfrm>
            <a:off x="1540565" y="1850767"/>
            <a:ext cx="9462052" cy="3544496"/>
          </a:xfrm>
          <a:prstGeom prst="rect">
            <a:avLst/>
          </a:prstGeom>
          <a:noFill/>
        </p:spPr>
        <p:txBody>
          <a:bodyPr wrap="square">
            <a:spAutoFit/>
          </a:bodyPr>
          <a:lstStyle/>
          <a:p>
            <a:pPr algn="ctr">
              <a:lnSpc>
                <a:spcPct val="150000"/>
              </a:lnSpc>
              <a:spcBef>
                <a:spcPts val="1200"/>
              </a:spcBef>
              <a:spcAft>
                <a:spcPts val="300"/>
              </a:spcAft>
            </a:pPr>
            <a:r>
              <a:rPr lang="en-GB" sz="3200" b="1" dirty="0">
                <a:effectLst/>
                <a:latin typeface="Amasis MT Pro Black" panose="02040A04050005020304" pitchFamily="18" charset="0"/>
                <a:ea typeface="Calibri" panose="020F0502020204030204" pitchFamily="34" charset="0"/>
                <a:cs typeface="Calibri" panose="020F0502020204030204" pitchFamily="34" charset="0"/>
              </a:rPr>
              <a:t>REMEMBER EMPLOYERS WANT YOU </a:t>
            </a:r>
          </a:p>
          <a:p>
            <a:pPr algn="ctr">
              <a:lnSpc>
                <a:spcPct val="150000"/>
              </a:lnSpc>
              <a:spcBef>
                <a:spcPts val="1200"/>
              </a:spcBef>
              <a:spcAft>
                <a:spcPts val="300"/>
              </a:spcAft>
            </a:pPr>
            <a:r>
              <a:rPr lang="en-GB" sz="3200" b="1" dirty="0">
                <a:effectLst/>
                <a:latin typeface="Amasis MT Pro Black" panose="02040A04050005020304" pitchFamily="18" charset="0"/>
                <a:ea typeface="Calibri" panose="020F0502020204030204" pitchFamily="34" charset="0"/>
                <a:cs typeface="Calibri" panose="020F0502020204030204" pitchFamily="34" charset="0"/>
              </a:rPr>
              <a:t>AS MUCH AS YOU WANT THEM</a:t>
            </a:r>
            <a:r>
              <a:rPr lang="en-GB" sz="3200" b="1" dirty="0">
                <a:latin typeface="Amasis MT Pro Black" panose="02040A04050005020304" pitchFamily="18" charset="0"/>
                <a:ea typeface="Calibri" panose="020F0502020204030204" pitchFamily="34" charset="0"/>
                <a:cs typeface="Calibri" panose="020F0502020204030204" pitchFamily="34" charset="0"/>
              </a:rPr>
              <a:t>!</a:t>
            </a:r>
          </a:p>
          <a:p>
            <a:pPr algn="ctr">
              <a:lnSpc>
                <a:spcPct val="150000"/>
              </a:lnSpc>
              <a:spcBef>
                <a:spcPts val="1200"/>
              </a:spcBef>
              <a:spcAft>
                <a:spcPts val="300"/>
              </a:spcAft>
            </a:pPr>
            <a:endParaRPr lang="en-GB" sz="3200" b="1" dirty="0">
              <a:effectLst/>
              <a:latin typeface="Amasis MT Pro Black" panose="02040A04050005020304" pitchFamily="18" charset="0"/>
              <a:ea typeface="Calibri" panose="020F0502020204030204" pitchFamily="34" charset="0"/>
              <a:cs typeface="Calibri" panose="020F0502020204030204" pitchFamily="34" charset="0"/>
            </a:endParaRPr>
          </a:p>
          <a:p>
            <a:pPr algn="ctr">
              <a:lnSpc>
                <a:spcPct val="150000"/>
              </a:lnSpc>
              <a:spcBef>
                <a:spcPts val="1200"/>
              </a:spcBef>
              <a:spcAft>
                <a:spcPts val="300"/>
              </a:spcAft>
            </a:pPr>
            <a:r>
              <a:rPr lang="en-GB" sz="3200" b="1" dirty="0">
                <a:effectLst/>
                <a:latin typeface="Amasis MT Pro Black" panose="02040A04050005020304" pitchFamily="18" charset="0"/>
                <a:ea typeface="Calibri" panose="020F0502020204030204" pitchFamily="34" charset="0"/>
                <a:cs typeface="Calibri" panose="020F0502020204030204" pitchFamily="34" charset="0"/>
              </a:rPr>
              <a:t>Good Luck </a:t>
            </a:r>
            <a:r>
              <a:rPr lang="en-GB" sz="3200" b="1" dirty="0">
                <a:effectLst/>
                <a:latin typeface="Segoe UI Emoji" panose="020B0502040204020203" pitchFamily="34" charset="0"/>
                <a:ea typeface="Calibri" panose="020F0502020204030204" pitchFamily="34" charset="0"/>
                <a:cs typeface="Calibri" panose="020F0502020204030204" pitchFamily="34" charset="0"/>
                <a:sym typeface="Segoe UI Emoji" panose="020B0502040204020203" pitchFamily="34" charset="0"/>
              </a:rPr>
              <a:t>😊</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6486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1807</Words>
  <Application>Microsoft Office PowerPoint</Application>
  <PresentationFormat>Widescreen</PresentationFormat>
  <Paragraphs>178</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Amasis MT Pro Black</vt:lpstr>
      <vt:lpstr>Arial</vt:lpstr>
      <vt:lpstr>Calibri</vt:lpstr>
      <vt:lpstr>Calibri Light</vt:lpstr>
      <vt:lpstr>Segoe UI Emoji</vt:lpstr>
      <vt:lpstr>Symbol</vt:lpstr>
      <vt:lpstr>Tahoma</vt:lpstr>
      <vt:lpstr>Wingdings</vt:lpstr>
      <vt:lpstr>Office Theme</vt:lpstr>
      <vt:lpstr>‘Get that Job’ Session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that Job’ Session   </dc:title>
  <dc:creator>Droogan, Leanne</dc:creator>
  <cp:lastModifiedBy>McLoughlin, Janine</cp:lastModifiedBy>
  <cp:revision>2</cp:revision>
  <dcterms:created xsi:type="dcterms:W3CDTF">2024-02-02T18:42:14Z</dcterms:created>
  <dcterms:modified xsi:type="dcterms:W3CDTF">2024-02-13T15:12:34Z</dcterms:modified>
</cp:coreProperties>
</file>