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909" r:id="rId4"/>
    <p:sldId id="914" r:id="rId5"/>
    <p:sldId id="910" r:id="rId6"/>
    <p:sldId id="916" r:id="rId7"/>
    <p:sldId id="908" r:id="rId8"/>
    <p:sldId id="912" r:id="rId9"/>
    <p:sldId id="913" r:id="rId10"/>
    <p:sldId id="261" r:id="rId11"/>
    <p:sldId id="258" r:id="rId12"/>
    <p:sldId id="259" r:id="rId13"/>
    <p:sldId id="915" r:id="rId14"/>
    <p:sldId id="882" r:id="rId15"/>
    <p:sldId id="883" r:id="rId16"/>
    <p:sldId id="884" r:id="rId17"/>
    <p:sldId id="886" r:id="rId18"/>
    <p:sldId id="895" r:id="rId19"/>
    <p:sldId id="896" r:id="rId20"/>
    <p:sldId id="89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3EB"/>
    <a:srgbClr val="FED2D2"/>
    <a:srgbClr val="FED6FE"/>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C97B0B-28A6-4C78-BC8C-0C7FC2D7B5CF}" v="78" dt="2024-02-06T20:11:59.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5583" autoAdjust="0"/>
  </p:normalViewPr>
  <p:slideViewPr>
    <p:cSldViewPr snapToGrid="0">
      <p:cViewPr varScale="1">
        <p:scale>
          <a:sx n="52" d="100"/>
          <a:sy n="52" d="100"/>
        </p:scale>
        <p:origin x="12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4F81E-FC60-430A-88C5-2CA0282AD0D3}" type="datetimeFigureOut">
              <a:rPr lang="en-GB" smtClean="0"/>
              <a:t>06/02/2024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720ED-44A1-4725-9EE0-1D99FEBE0760}" type="slidenum">
              <a:rPr lang="en-GB" smtClean="0"/>
              <a:t>‹#›</a:t>
            </a:fld>
            <a:endParaRPr lang="en-GB"/>
          </a:p>
        </p:txBody>
      </p:sp>
    </p:spTree>
    <p:extLst>
      <p:ext uri="{BB962C8B-B14F-4D97-AF65-F5344CB8AC3E}">
        <p14:creationId xmlns:p14="http://schemas.microsoft.com/office/powerpoint/2010/main" val="54218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about the importance of building resilience and skills to look after self </a:t>
            </a:r>
          </a:p>
          <a:p>
            <a:r>
              <a:rPr lang="en-GB" dirty="0"/>
              <a:t>Building your ‘social work family’ and taking support from your team and colleagues – thinking about hybrid working and balancing this with the experience and skills you take from being with experienced staff and others </a:t>
            </a:r>
          </a:p>
          <a:p>
            <a:r>
              <a:rPr lang="en-GB" dirty="0"/>
              <a:t>Journey through from unconscious incompetence to conscious competence </a:t>
            </a:r>
          </a:p>
        </p:txBody>
      </p:sp>
      <p:sp>
        <p:nvSpPr>
          <p:cNvPr id="4" name="Slide Number Placeholder 3"/>
          <p:cNvSpPr>
            <a:spLocks noGrp="1"/>
          </p:cNvSpPr>
          <p:nvPr>
            <p:ph type="sldNum" sz="quarter" idx="5"/>
          </p:nvPr>
        </p:nvSpPr>
        <p:spPr/>
        <p:txBody>
          <a:bodyPr/>
          <a:lstStyle/>
          <a:p>
            <a:fld id="{F8A720ED-44A1-4725-9EE0-1D99FEBE0760}" type="slidenum">
              <a:rPr lang="en-GB" smtClean="0"/>
              <a:t>4</a:t>
            </a:fld>
            <a:endParaRPr lang="en-GB"/>
          </a:p>
        </p:txBody>
      </p:sp>
    </p:spTree>
    <p:extLst>
      <p:ext uri="{BB962C8B-B14F-4D97-AF65-F5344CB8AC3E}">
        <p14:creationId xmlns:p14="http://schemas.microsoft.com/office/powerpoint/2010/main" val="4256683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Unconscious incompetence (Ignorance) The individual does not understand or know how to do something and does not necessarily recognize the deficit. They may deny the usefulness of the skill. The individual must recognize their own incompetence, and the value of the new skill, before moving on to the next stage.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 The length of time an individual spends in this stage depends on the strength of the stimulus to learn.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2. Conscious incompetence (Awareness) Though the individual does not understand or know how to do something, he or she does recognize the deficit, as well as the value of a new skill in addressing the deficit. The making of mistakes can be integral to the learning process at this stage.[4]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Conscious competence (Learning) The individual understands or knows how to do something. However, demonstrating the skill or knowledge requires concentration. It may be broken down into steps, and there is heavy conscious involvement in executing the new skill.[3]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 Unconscious competence (Mastery) The individual has had so much practice with a skill that it has become "second nature" and can be performed easily. As a result, the skill can be performed while executing another task. The individual may be able to teach it to others, depending upon how and when it was learned</a:t>
            </a:r>
          </a:p>
        </p:txBody>
      </p:sp>
      <p:sp>
        <p:nvSpPr>
          <p:cNvPr id="4" name="Slide Number Placeholder 3"/>
          <p:cNvSpPr>
            <a:spLocks noGrp="1"/>
          </p:cNvSpPr>
          <p:nvPr>
            <p:ph type="sldNum" sz="quarter" idx="5"/>
          </p:nvPr>
        </p:nvSpPr>
        <p:spPr/>
        <p:txBody>
          <a:bodyPr/>
          <a:lstStyle/>
          <a:p>
            <a:fld id="{F8A720ED-44A1-4725-9EE0-1D99FEBE0760}" type="slidenum">
              <a:rPr lang="en-GB" smtClean="0"/>
              <a:t>6</a:t>
            </a:fld>
            <a:endParaRPr lang="en-GB"/>
          </a:p>
        </p:txBody>
      </p:sp>
    </p:spTree>
    <p:extLst>
      <p:ext uri="{BB962C8B-B14F-4D97-AF65-F5344CB8AC3E}">
        <p14:creationId xmlns:p14="http://schemas.microsoft.com/office/powerpoint/2010/main" val="384618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is it assessed?</a:t>
            </a:r>
          </a:p>
        </p:txBody>
      </p:sp>
      <p:sp>
        <p:nvSpPr>
          <p:cNvPr id="4" name="Slide Number Placeholder 3"/>
          <p:cNvSpPr>
            <a:spLocks noGrp="1"/>
          </p:cNvSpPr>
          <p:nvPr>
            <p:ph type="sldNum" sz="quarter" idx="5"/>
          </p:nvPr>
        </p:nvSpPr>
        <p:spPr/>
        <p:txBody>
          <a:bodyPr/>
          <a:lstStyle/>
          <a:p>
            <a:fld id="{F8A720ED-44A1-4725-9EE0-1D99FEBE0760}" type="slidenum">
              <a:rPr lang="en-GB" smtClean="0"/>
              <a:t>7</a:t>
            </a:fld>
            <a:endParaRPr lang="en-GB"/>
          </a:p>
        </p:txBody>
      </p:sp>
    </p:spTree>
    <p:extLst>
      <p:ext uri="{BB962C8B-B14F-4D97-AF65-F5344CB8AC3E}">
        <p14:creationId xmlns:p14="http://schemas.microsoft.com/office/powerpoint/2010/main" val="1538303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Registered social workers who are employed in a social work role or in a role that meets and evidences the relevant post-qualifying standards.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NQSWs employed in child and family, adult or mental health services, within the statutory or PVI (private, voluntary, independent) sectors.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Agency NQSWs - an agreement will need to be made as to whether the agency or host employer fulfils the ASYE requirements.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Social workers qualified up to four years. After four years organisations can use the ASYE programme, but they will not receive funding or certification from Skills for Care.</a:t>
            </a:r>
            <a:endParaRPr lang="en-GB" dirty="0"/>
          </a:p>
        </p:txBody>
      </p:sp>
      <p:sp>
        <p:nvSpPr>
          <p:cNvPr id="4" name="Slide Number Placeholder 3"/>
          <p:cNvSpPr>
            <a:spLocks noGrp="1"/>
          </p:cNvSpPr>
          <p:nvPr>
            <p:ph type="sldNum" sz="quarter" idx="5"/>
          </p:nvPr>
        </p:nvSpPr>
        <p:spPr/>
        <p:txBody>
          <a:bodyPr/>
          <a:lstStyle/>
          <a:p>
            <a:fld id="{F8A720ED-44A1-4725-9EE0-1D99FEBE0760}" type="slidenum">
              <a:rPr lang="en-GB" smtClean="0"/>
              <a:t>10</a:t>
            </a:fld>
            <a:endParaRPr lang="en-GB"/>
          </a:p>
        </p:txBody>
      </p:sp>
    </p:spTree>
    <p:extLst>
      <p:ext uri="{BB962C8B-B14F-4D97-AF65-F5344CB8AC3E}">
        <p14:creationId xmlns:p14="http://schemas.microsoft.com/office/powerpoint/2010/main" val="2212417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PDP – 5 parts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Direct observations – 3</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Verification of professional documentation – 3</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Feedback from service users – 3</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Feedback from other professionals – 3</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CRL – 2</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Review of progress – 4 (with one being a check in)</a:t>
            </a:r>
          </a:p>
          <a:p>
            <a:endParaRPr lang="en-GB" dirty="0"/>
          </a:p>
        </p:txBody>
      </p:sp>
      <p:sp>
        <p:nvSpPr>
          <p:cNvPr id="4" name="Slide Number Placeholder 3"/>
          <p:cNvSpPr>
            <a:spLocks noGrp="1"/>
          </p:cNvSpPr>
          <p:nvPr>
            <p:ph type="sldNum" sz="quarter" idx="5"/>
          </p:nvPr>
        </p:nvSpPr>
        <p:spPr/>
        <p:txBody>
          <a:bodyPr/>
          <a:lstStyle/>
          <a:p>
            <a:fld id="{F8A720ED-44A1-4725-9EE0-1D99FEBE0760}" type="slidenum">
              <a:rPr lang="en-GB" smtClean="0"/>
              <a:t>12</a:t>
            </a:fld>
            <a:endParaRPr lang="en-GB"/>
          </a:p>
        </p:txBody>
      </p:sp>
    </p:spTree>
    <p:extLst>
      <p:ext uri="{BB962C8B-B14F-4D97-AF65-F5344CB8AC3E}">
        <p14:creationId xmlns:p14="http://schemas.microsoft.com/office/powerpoint/2010/main" val="995103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A720ED-44A1-4725-9EE0-1D99FEBE0760}" type="slidenum">
              <a:rPr lang="en-GB" smtClean="0"/>
              <a:t>13</a:t>
            </a:fld>
            <a:endParaRPr lang="en-GB"/>
          </a:p>
        </p:txBody>
      </p:sp>
    </p:spTree>
    <p:extLst>
      <p:ext uri="{BB962C8B-B14F-4D97-AF65-F5344CB8AC3E}">
        <p14:creationId xmlns:p14="http://schemas.microsoft.com/office/powerpoint/2010/main" val="4010748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LD</a:t>
            </a:r>
          </a:p>
        </p:txBody>
      </p:sp>
      <p:sp>
        <p:nvSpPr>
          <p:cNvPr id="4" name="Slide Number Placeholder 3"/>
          <p:cNvSpPr>
            <a:spLocks noGrp="1"/>
          </p:cNvSpPr>
          <p:nvPr>
            <p:ph type="sldNum" sz="quarter" idx="5"/>
          </p:nvPr>
        </p:nvSpPr>
        <p:spPr/>
        <p:txBody>
          <a:bodyPr/>
          <a:lstStyle/>
          <a:p>
            <a:fld id="{0EA28E5F-EC18-45DE-BE79-E65FDD085B49}" type="slidenum">
              <a:rPr lang="en-GB" smtClean="0"/>
              <a:t>14</a:t>
            </a:fld>
            <a:endParaRPr lang="en-GB"/>
          </a:p>
        </p:txBody>
      </p:sp>
    </p:spTree>
    <p:extLst>
      <p:ext uri="{BB962C8B-B14F-4D97-AF65-F5344CB8AC3E}">
        <p14:creationId xmlns:p14="http://schemas.microsoft.com/office/powerpoint/2010/main" val="1500213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LD</a:t>
            </a:r>
          </a:p>
        </p:txBody>
      </p:sp>
      <p:sp>
        <p:nvSpPr>
          <p:cNvPr id="4" name="Slide Number Placeholder 3"/>
          <p:cNvSpPr>
            <a:spLocks noGrp="1"/>
          </p:cNvSpPr>
          <p:nvPr>
            <p:ph type="sldNum" sz="quarter" idx="5"/>
          </p:nvPr>
        </p:nvSpPr>
        <p:spPr/>
        <p:txBody>
          <a:bodyPr/>
          <a:lstStyle/>
          <a:p>
            <a:fld id="{0EA28E5F-EC18-45DE-BE79-E65FDD085B49}" type="slidenum">
              <a:rPr lang="en-GB" smtClean="0"/>
              <a:t>15</a:t>
            </a:fld>
            <a:endParaRPr lang="en-GB"/>
          </a:p>
        </p:txBody>
      </p:sp>
    </p:spTree>
    <p:extLst>
      <p:ext uri="{BB962C8B-B14F-4D97-AF65-F5344CB8AC3E}">
        <p14:creationId xmlns:p14="http://schemas.microsoft.com/office/powerpoint/2010/main" val="4015108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LD</a:t>
            </a:r>
          </a:p>
        </p:txBody>
      </p:sp>
      <p:sp>
        <p:nvSpPr>
          <p:cNvPr id="4" name="Slide Number Placeholder 3"/>
          <p:cNvSpPr>
            <a:spLocks noGrp="1"/>
          </p:cNvSpPr>
          <p:nvPr>
            <p:ph type="sldNum" sz="quarter" idx="5"/>
          </p:nvPr>
        </p:nvSpPr>
        <p:spPr/>
        <p:txBody>
          <a:bodyPr/>
          <a:lstStyle/>
          <a:p>
            <a:fld id="{0EA28E5F-EC18-45DE-BE79-E65FDD085B49}" type="slidenum">
              <a:rPr lang="en-GB" smtClean="0"/>
              <a:t>16</a:t>
            </a:fld>
            <a:endParaRPr lang="en-GB"/>
          </a:p>
        </p:txBody>
      </p:sp>
    </p:spTree>
    <p:extLst>
      <p:ext uri="{BB962C8B-B14F-4D97-AF65-F5344CB8AC3E}">
        <p14:creationId xmlns:p14="http://schemas.microsoft.com/office/powerpoint/2010/main" val="3292840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BH</a:t>
            </a:r>
          </a:p>
        </p:txBody>
      </p:sp>
      <p:sp>
        <p:nvSpPr>
          <p:cNvPr id="4" name="Slide Number Placeholder 3"/>
          <p:cNvSpPr>
            <a:spLocks noGrp="1"/>
          </p:cNvSpPr>
          <p:nvPr>
            <p:ph type="sldNum" sz="quarter" idx="5"/>
          </p:nvPr>
        </p:nvSpPr>
        <p:spPr/>
        <p:txBody>
          <a:bodyPr/>
          <a:lstStyle/>
          <a:p>
            <a:fld id="{0EA28E5F-EC18-45DE-BE79-E65FDD085B49}" type="slidenum">
              <a:rPr lang="en-GB" smtClean="0"/>
              <a:t>17</a:t>
            </a:fld>
            <a:endParaRPr lang="en-GB"/>
          </a:p>
        </p:txBody>
      </p:sp>
    </p:spTree>
    <p:extLst>
      <p:ext uri="{BB962C8B-B14F-4D97-AF65-F5344CB8AC3E}">
        <p14:creationId xmlns:p14="http://schemas.microsoft.com/office/powerpoint/2010/main" val="1021733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BH</a:t>
            </a:r>
          </a:p>
        </p:txBody>
      </p:sp>
      <p:sp>
        <p:nvSpPr>
          <p:cNvPr id="4" name="Slide Number Placeholder 3"/>
          <p:cNvSpPr>
            <a:spLocks noGrp="1"/>
          </p:cNvSpPr>
          <p:nvPr>
            <p:ph type="sldNum" sz="quarter" idx="5"/>
          </p:nvPr>
        </p:nvSpPr>
        <p:spPr/>
        <p:txBody>
          <a:bodyPr/>
          <a:lstStyle/>
          <a:p>
            <a:fld id="{0EA28E5F-EC18-45DE-BE79-E65FDD085B49}" type="slidenum">
              <a:rPr lang="en-GB" smtClean="0"/>
              <a:t>18</a:t>
            </a:fld>
            <a:endParaRPr lang="en-GB"/>
          </a:p>
        </p:txBody>
      </p:sp>
    </p:spTree>
    <p:extLst>
      <p:ext uri="{BB962C8B-B14F-4D97-AF65-F5344CB8AC3E}">
        <p14:creationId xmlns:p14="http://schemas.microsoft.com/office/powerpoint/2010/main" val="2443783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BH</a:t>
            </a:r>
          </a:p>
        </p:txBody>
      </p:sp>
      <p:sp>
        <p:nvSpPr>
          <p:cNvPr id="4" name="Slide Number Placeholder 3"/>
          <p:cNvSpPr>
            <a:spLocks noGrp="1"/>
          </p:cNvSpPr>
          <p:nvPr>
            <p:ph type="sldNum" sz="quarter" idx="5"/>
          </p:nvPr>
        </p:nvSpPr>
        <p:spPr/>
        <p:txBody>
          <a:bodyPr/>
          <a:lstStyle/>
          <a:p>
            <a:fld id="{0EA28E5F-EC18-45DE-BE79-E65FDD085B49}" type="slidenum">
              <a:rPr lang="en-GB" smtClean="0"/>
              <a:t>19</a:t>
            </a:fld>
            <a:endParaRPr lang="en-GB"/>
          </a:p>
        </p:txBody>
      </p:sp>
    </p:spTree>
    <p:extLst>
      <p:ext uri="{BB962C8B-B14F-4D97-AF65-F5344CB8AC3E}">
        <p14:creationId xmlns:p14="http://schemas.microsoft.com/office/powerpoint/2010/main" val="3995984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BH</a:t>
            </a:r>
          </a:p>
        </p:txBody>
      </p:sp>
      <p:sp>
        <p:nvSpPr>
          <p:cNvPr id="4" name="Slide Number Placeholder 3"/>
          <p:cNvSpPr>
            <a:spLocks noGrp="1"/>
          </p:cNvSpPr>
          <p:nvPr>
            <p:ph type="sldNum" sz="quarter" idx="5"/>
          </p:nvPr>
        </p:nvSpPr>
        <p:spPr/>
        <p:txBody>
          <a:bodyPr/>
          <a:lstStyle/>
          <a:p>
            <a:fld id="{0EA28E5F-EC18-45DE-BE79-E65FDD085B49}" type="slidenum">
              <a:rPr lang="en-GB" smtClean="0"/>
              <a:t>20</a:t>
            </a:fld>
            <a:endParaRPr lang="en-GB"/>
          </a:p>
        </p:txBody>
      </p:sp>
    </p:spTree>
    <p:extLst>
      <p:ext uri="{BB962C8B-B14F-4D97-AF65-F5344CB8AC3E}">
        <p14:creationId xmlns:p14="http://schemas.microsoft.com/office/powerpoint/2010/main" val="3743373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F14F-72B4-67D2-30DA-A88C5E63A1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7740F3-1831-A32B-0BC1-20B7F5EE98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272A44-414F-DD0A-26E4-CDC8B654A4BF}"/>
              </a:ext>
            </a:extLst>
          </p:cNvPr>
          <p:cNvSpPr>
            <a:spLocks noGrp="1"/>
          </p:cNvSpPr>
          <p:nvPr>
            <p:ph type="dt" sz="half" idx="10"/>
          </p:nvPr>
        </p:nvSpPr>
        <p:spPr/>
        <p:txBody>
          <a:bodyPr/>
          <a:lstStyle/>
          <a:p>
            <a:fld id="{96F24668-4C5E-4B09-BC85-22A37892CCA9}" type="datetime1">
              <a:rPr lang="en-GB" smtClean="0"/>
              <a:t>06/02/2024</a:t>
            </a:fld>
            <a:endParaRPr lang="en-GB"/>
          </a:p>
        </p:txBody>
      </p:sp>
      <p:sp>
        <p:nvSpPr>
          <p:cNvPr id="5" name="Footer Placeholder 4">
            <a:extLst>
              <a:ext uri="{FF2B5EF4-FFF2-40B4-BE49-F238E27FC236}">
                <a16:creationId xmlns:a16="http://schemas.microsoft.com/office/drawing/2014/main" id="{E6249E2A-2773-CDF2-5430-D9853B379FE9}"/>
              </a:ext>
            </a:extLst>
          </p:cNvPr>
          <p:cNvSpPr>
            <a:spLocks noGrp="1"/>
          </p:cNvSpPr>
          <p:nvPr>
            <p:ph type="ftr" sz="quarter" idx="11"/>
          </p:nvPr>
        </p:nvSpPr>
        <p:spPr/>
        <p:txBody>
          <a:bodyPr/>
          <a:lstStyle/>
          <a:p>
            <a:r>
              <a:rPr lang="en-GB"/>
              <a:t>ASYE </a:t>
            </a:r>
          </a:p>
        </p:txBody>
      </p:sp>
      <p:sp>
        <p:nvSpPr>
          <p:cNvPr id="6" name="Slide Number Placeholder 5">
            <a:extLst>
              <a:ext uri="{FF2B5EF4-FFF2-40B4-BE49-F238E27FC236}">
                <a16:creationId xmlns:a16="http://schemas.microsoft.com/office/drawing/2014/main" id="{FBD00759-342E-DB54-5A2A-EEE1ED36FC02}"/>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328424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D5F7F-02DE-42CE-01AD-FC31AF373A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24ACF6-33F5-2CB9-0A68-B6EFF04B91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B5FF23-4EAF-01E4-E749-C546C4D63B45}"/>
              </a:ext>
            </a:extLst>
          </p:cNvPr>
          <p:cNvSpPr>
            <a:spLocks noGrp="1"/>
          </p:cNvSpPr>
          <p:nvPr>
            <p:ph type="dt" sz="half" idx="10"/>
          </p:nvPr>
        </p:nvSpPr>
        <p:spPr/>
        <p:txBody>
          <a:bodyPr/>
          <a:lstStyle/>
          <a:p>
            <a:fld id="{A6E9D7AB-5DF5-4435-8728-9C84A4146219}" type="datetime1">
              <a:rPr lang="en-GB" smtClean="0"/>
              <a:t>06/02/2024</a:t>
            </a:fld>
            <a:endParaRPr lang="en-GB"/>
          </a:p>
        </p:txBody>
      </p:sp>
      <p:sp>
        <p:nvSpPr>
          <p:cNvPr id="5" name="Footer Placeholder 4">
            <a:extLst>
              <a:ext uri="{FF2B5EF4-FFF2-40B4-BE49-F238E27FC236}">
                <a16:creationId xmlns:a16="http://schemas.microsoft.com/office/drawing/2014/main" id="{89795CA5-E05A-29CF-B28E-6DB051060E73}"/>
              </a:ext>
            </a:extLst>
          </p:cNvPr>
          <p:cNvSpPr>
            <a:spLocks noGrp="1"/>
          </p:cNvSpPr>
          <p:nvPr>
            <p:ph type="ftr" sz="quarter" idx="11"/>
          </p:nvPr>
        </p:nvSpPr>
        <p:spPr/>
        <p:txBody>
          <a:bodyPr/>
          <a:lstStyle/>
          <a:p>
            <a:r>
              <a:rPr lang="en-GB"/>
              <a:t>ASYE </a:t>
            </a:r>
          </a:p>
        </p:txBody>
      </p:sp>
      <p:sp>
        <p:nvSpPr>
          <p:cNvPr id="6" name="Slide Number Placeholder 5">
            <a:extLst>
              <a:ext uri="{FF2B5EF4-FFF2-40B4-BE49-F238E27FC236}">
                <a16:creationId xmlns:a16="http://schemas.microsoft.com/office/drawing/2014/main" id="{D6432296-3873-A04C-BE7F-853AB8116AEC}"/>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338381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6D6A-1B82-20CC-09C6-2F4392D16C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F2A5CC-9133-99D0-E555-BCCAFA3F45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E2657A-F3E8-40D6-5D24-BDB246553577}"/>
              </a:ext>
            </a:extLst>
          </p:cNvPr>
          <p:cNvSpPr>
            <a:spLocks noGrp="1"/>
          </p:cNvSpPr>
          <p:nvPr>
            <p:ph type="dt" sz="half" idx="10"/>
          </p:nvPr>
        </p:nvSpPr>
        <p:spPr/>
        <p:txBody>
          <a:bodyPr/>
          <a:lstStyle/>
          <a:p>
            <a:fld id="{DA0EA95C-D033-43D2-AF09-00C028516B34}" type="datetime1">
              <a:rPr lang="en-GB" smtClean="0"/>
              <a:t>06/02/2024</a:t>
            </a:fld>
            <a:endParaRPr lang="en-GB"/>
          </a:p>
        </p:txBody>
      </p:sp>
      <p:sp>
        <p:nvSpPr>
          <p:cNvPr id="5" name="Footer Placeholder 4">
            <a:extLst>
              <a:ext uri="{FF2B5EF4-FFF2-40B4-BE49-F238E27FC236}">
                <a16:creationId xmlns:a16="http://schemas.microsoft.com/office/drawing/2014/main" id="{79E2E735-AD52-414C-85E3-B03680902514}"/>
              </a:ext>
            </a:extLst>
          </p:cNvPr>
          <p:cNvSpPr>
            <a:spLocks noGrp="1"/>
          </p:cNvSpPr>
          <p:nvPr>
            <p:ph type="ftr" sz="quarter" idx="11"/>
          </p:nvPr>
        </p:nvSpPr>
        <p:spPr/>
        <p:txBody>
          <a:bodyPr/>
          <a:lstStyle/>
          <a:p>
            <a:r>
              <a:rPr lang="en-GB"/>
              <a:t>ASYE </a:t>
            </a:r>
          </a:p>
        </p:txBody>
      </p:sp>
      <p:sp>
        <p:nvSpPr>
          <p:cNvPr id="6" name="Slide Number Placeholder 5">
            <a:extLst>
              <a:ext uri="{FF2B5EF4-FFF2-40B4-BE49-F238E27FC236}">
                <a16:creationId xmlns:a16="http://schemas.microsoft.com/office/drawing/2014/main" id="{C7A9BFB3-BA3C-9D46-221B-CCEE4DEDCE2D}"/>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4096623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4D8A-04E9-3268-E3EF-01A9791638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29390-A61A-96E3-B620-DAFEE7C7B2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B2359B0-2AD0-A0C8-DC99-0C300B7795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F9CDF3-63B4-897F-3F20-90D1FD755676}"/>
              </a:ext>
            </a:extLst>
          </p:cNvPr>
          <p:cNvSpPr>
            <a:spLocks noGrp="1"/>
          </p:cNvSpPr>
          <p:nvPr>
            <p:ph type="dt" sz="half" idx="10"/>
          </p:nvPr>
        </p:nvSpPr>
        <p:spPr/>
        <p:txBody>
          <a:bodyPr/>
          <a:lstStyle/>
          <a:p>
            <a:fld id="{AF05362A-1043-4651-B9A7-ECF1E1F0E45B}" type="datetime1">
              <a:rPr lang="en-GB" smtClean="0"/>
              <a:t>06/02/2024</a:t>
            </a:fld>
            <a:endParaRPr lang="en-GB"/>
          </a:p>
        </p:txBody>
      </p:sp>
      <p:sp>
        <p:nvSpPr>
          <p:cNvPr id="6" name="Footer Placeholder 5">
            <a:extLst>
              <a:ext uri="{FF2B5EF4-FFF2-40B4-BE49-F238E27FC236}">
                <a16:creationId xmlns:a16="http://schemas.microsoft.com/office/drawing/2014/main" id="{3D5FC98D-A1E4-A5BA-52A3-538C06B1FA54}"/>
              </a:ext>
            </a:extLst>
          </p:cNvPr>
          <p:cNvSpPr>
            <a:spLocks noGrp="1"/>
          </p:cNvSpPr>
          <p:nvPr>
            <p:ph type="ftr" sz="quarter" idx="11"/>
          </p:nvPr>
        </p:nvSpPr>
        <p:spPr/>
        <p:txBody>
          <a:bodyPr/>
          <a:lstStyle/>
          <a:p>
            <a:r>
              <a:rPr lang="en-GB"/>
              <a:t>ASYE </a:t>
            </a:r>
          </a:p>
        </p:txBody>
      </p:sp>
      <p:sp>
        <p:nvSpPr>
          <p:cNvPr id="7" name="Slide Number Placeholder 6">
            <a:extLst>
              <a:ext uri="{FF2B5EF4-FFF2-40B4-BE49-F238E27FC236}">
                <a16:creationId xmlns:a16="http://schemas.microsoft.com/office/drawing/2014/main" id="{00727F36-E4CE-3971-6E2F-33DFBB44F6C9}"/>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72252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8B98-5286-8FD7-190D-65B8B303A7B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C95A03-B8AB-D399-874A-421B1EC621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C58A7A-C3C9-7088-D25A-8524542FB5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2127EF4-501D-6102-E030-270E0807D0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28B067-E08C-E9ED-4EBA-8C1D0B6C1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66120D3-A858-AB1B-2253-CF8FCCA150F6}"/>
              </a:ext>
            </a:extLst>
          </p:cNvPr>
          <p:cNvSpPr>
            <a:spLocks noGrp="1"/>
          </p:cNvSpPr>
          <p:nvPr>
            <p:ph type="dt" sz="half" idx="10"/>
          </p:nvPr>
        </p:nvSpPr>
        <p:spPr/>
        <p:txBody>
          <a:bodyPr/>
          <a:lstStyle/>
          <a:p>
            <a:fld id="{302C7425-899D-47AC-8C62-47C844BB16FA}" type="datetime1">
              <a:rPr lang="en-GB" smtClean="0"/>
              <a:t>06/02/2024</a:t>
            </a:fld>
            <a:endParaRPr lang="en-GB"/>
          </a:p>
        </p:txBody>
      </p:sp>
      <p:sp>
        <p:nvSpPr>
          <p:cNvPr id="8" name="Footer Placeholder 7">
            <a:extLst>
              <a:ext uri="{FF2B5EF4-FFF2-40B4-BE49-F238E27FC236}">
                <a16:creationId xmlns:a16="http://schemas.microsoft.com/office/drawing/2014/main" id="{9B5BFDA9-D43D-7217-7F2D-8B61300AF6C6}"/>
              </a:ext>
            </a:extLst>
          </p:cNvPr>
          <p:cNvSpPr>
            <a:spLocks noGrp="1"/>
          </p:cNvSpPr>
          <p:nvPr>
            <p:ph type="ftr" sz="quarter" idx="11"/>
          </p:nvPr>
        </p:nvSpPr>
        <p:spPr/>
        <p:txBody>
          <a:bodyPr/>
          <a:lstStyle/>
          <a:p>
            <a:r>
              <a:rPr lang="en-GB"/>
              <a:t>ASYE </a:t>
            </a:r>
          </a:p>
        </p:txBody>
      </p:sp>
      <p:sp>
        <p:nvSpPr>
          <p:cNvPr id="9" name="Slide Number Placeholder 8">
            <a:extLst>
              <a:ext uri="{FF2B5EF4-FFF2-40B4-BE49-F238E27FC236}">
                <a16:creationId xmlns:a16="http://schemas.microsoft.com/office/drawing/2014/main" id="{9F22770E-E39F-5816-94BA-063A9F21F15C}"/>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94930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B39E-8B98-0A83-CA65-73741B0D24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861B561-0705-BEC0-D978-242F17AFE8E0}"/>
              </a:ext>
            </a:extLst>
          </p:cNvPr>
          <p:cNvSpPr>
            <a:spLocks noGrp="1"/>
          </p:cNvSpPr>
          <p:nvPr>
            <p:ph type="dt" sz="half" idx="10"/>
          </p:nvPr>
        </p:nvSpPr>
        <p:spPr/>
        <p:txBody>
          <a:bodyPr/>
          <a:lstStyle/>
          <a:p>
            <a:fld id="{BF571FE8-FEAD-42DD-A284-795B925EEB01}" type="datetime1">
              <a:rPr lang="en-GB" smtClean="0"/>
              <a:t>06/02/2024</a:t>
            </a:fld>
            <a:endParaRPr lang="en-GB"/>
          </a:p>
        </p:txBody>
      </p:sp>
      <p:sp>
        <p:nvSpPr>
          <p:cNvPr id="4" name="Footer Placeholder 3">
            <a:extLst>
              <a:ext uri="{FF2B5EF4-FFF2-40B4-BE49-F238E27FC236}">
                <a16:creationId xmlns:a16="http://schemas.microsoft.com/office/drawing/2014/main" id="{3D56E8D7-8DB4-0581-165E-2D6AC70AFD0F}"/>
              </a:ext>
            </a:extLst>
          </p:cNvPr>
          <p:cNvSpPr>
            <a:spLocks noGrp="1"/>
          </p:cNvSpPr>
          <p:nvPr>
            <p:ph type="ftr" sz="quarter" idx="11"/>
          </p:nvPr>
        </p:nvSpPr>
        <p:spPr/>
        <p:txBody>
          <a:bodyPr/>
          <a:lstStyle/>
          <a:p>
            <a:r>
              <a:rPr lang="en-GB"/>
              <a:t>ASYE </a:t>
            </a:r>
          </a:p>
        </p:txBody>
      </p:sp>
      <p:sp>
        <p:nvSpPr>
          <p:cNvPr id="5" name="Slide Number Placeholder 4">
            <a:extLst>
              <a:ext uri="{FF2B5EF4-FFF2-40B4-BE49-F238E27FC236}">
                <a16:creationId xmlns:a16="http://schemas.microsoft.com/office/drawing/2014/main" id="{6585D628-5831-CA9E-0F8D-0696A3E13E9E}"/>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96665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FF56C3-439A-5EA3-9E81-1C2EC9C9E39D}"/>
              </a:ext>
            </a:extLst>
          </p:cNvPr>
          <p:cNvSpPr>
            <a:spLocks noGrp="1"/>
          </p:cNvSpPr>
          <p:nvPr>
            <p:ph type="dt" sz="half" idx="10"/>
          </p:nvPr>
        </p:nvSpPr>
        <p:spPr/>
        <p:txBody>
          <a:bodyPr/>
          <a:lstStyle/>
          <a:p>
            <a:fld id="{30924A82-EAFB-4B7A-ACFC-CEB76A05B379}" type="datetime1">
              <a:rPr lang="en-GB" smtClean="0"/>
              <a:t>06/02/2024</a:t>
            </a:fld>
            <a:endParaRPr lang="en-GB"/>
          </a:p>
        </p:txBody>
      </p:sp>
      <p:sp>
        <p:nvSpPr>
          <p:cNvPr id="3" name="Footer Placeholder 2">
            <a:extLst>
              <a:ext uri="{FF2B5EF4-FFF2-40B4-BE49-F238E27FC236}">
                <a16:creationId xmlns:a16="http://schemas.microsoft.com/office/drawing/2014/main" id="{5C6D71DE-9EFF-BA4E-EDEA-5B10C6F7E22C}"/>
              </a:ext>
            </a:extLst>
          </p:cNvPr>
          <p:cNvSpPr>
            <a:spLocks noGrp="1"/>
          </p:cNvSpPr>
          <p:nvPr>
            <p:ph type="ftr" sz="quarter" idx="11"/>
          </p:nvPr>
        </p:nvSpPr>
        <p:spPr/>
        <p:txBody>
          <a:bodyPr/>
          <a:lstStyle/>
          <a:p>
            <a:r>
              <a:rPr lang="en-GB"/>
              <a:t>ASYE </a:t>
            </a:r>
          </a:p>
        </p:txBody>
      </p:sp>
      <p:sp>
        <p:nvSpPr>
          <p:cNvPr id="4" name="Slide Number Placeholder 3">
            <a:extLst>
              <a:ext uri="{FF2B5EF4-FFF2-40B4-BE49-F238E27FC236}">
                <a16:creationId xmlns:a16="http://schemas.microsoft.com/office/drawing/2014/main" id="{BB5E6A2E-74F0-9A63-99A9-7AEDA3712995}"/>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24230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9CA5-900A-9DEB-F3D7-9CE15520A1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E87DB8-2BBF-81A7-6DF2-00188709CF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1F55BE4-B458-991C-B1A7-024E1B34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94E046-6643-41E0-3D4B-156C3C4B6315}"/>
              </a:ext>
            </a:extLst>
          </p:cNvPr>
          <p:cNvSpPr>
            <a:spLocks noGrp="1"/>
          </p:cNvSpPr>
          <p:nvPr>
            <p:ph type="dt" sz="half" idx="10"/>
          </p:nvPr>
        </p:nvSpPr>
        <p:spPr/>
        <p:txBody>
          <a:bodyPr/>
          <a:lstStyle/>
          <a:p>
            <a:fld id="{E2C2BB38-256A-4B7F-98BB-35EC13F87F31}" type="datetime1">
              <a:rPr lang="en-GB" smtClean="0"/>
              <a:t>06/02/2024</a:t>
            </a:fld>
            <a:endParaRPr lang="en-GB"/>
          </a:p>
        </p:txBody>
      </p:sp>
      <p:sp>
        <p:nvSpPr>
          <p:cNvPr id="6" name="Footer Placeholder 5">
            <a:extLst>
              <a:ext uri="{FF2B5EF4-FFF2-40B4-BE49-F238E27FC236}">
                <a16:creationId xmlns:a16="http://schemas.microsoft.com/office/drawing/2014/main" id="{77338A1B-44F6-20FF-ADF0-14FCACDC5AA3}"/>
              </a:ext>
            </a:extLst>
          </p:cNvPr>
          <p:cNvSpPr>
            <a:spLocks noGrp="1"/>
          </p:cNvSpPr>
          <p:nvPr>
            <p:ph type="ftr" sz="quarter" idx="11"/>
          </p:nvPr>
        </p:nvSpPr>
        <p:spPr/>
        <p:txBody>
          <a:bodyPr/>
          <a:lstStyle/>
          <a:p>
            <a:r>
              <a:rPr lang="en-GB"/>
              <a:t>ASYE </a:t>
            </a:r>
          </a:p>
        </p:txBody>
      </p:sp>
      <p:sp>
        <p:nvSpPr>
          <p:cNvPr id="7" name="Slide Number Placeholder 6">
            <a:extLst>
              <a:ext uri="{FF2B5EF4-FFF2-40B4-BE49-F238E27FC236}">
                <a16:creationId xmlns:a16="http://schemas.microsoft.com/office/drawing/2014/main" id="{ACD47E85-F1D5-F613-73F7-CC05FD422527}"/>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3601800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C6CE-2926-4878-26A6-97697C8FC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4093B35-C5FD-27D1-9566-4A2493B975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8C0E05-9936-E35B-FFA9-1EC2AE522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07A0FC-8011-7EA0-B943-9D6EB658A6A1}"/>
              </a:ext>
            </a:extLst>
          </p:cNvPr>
          <p:cNvSpPr>
            <a:spLocks noGrp="1"/>
          </p:cNvSpPr>
          <p:nvPr>
            <p:ph type="dt" sz="half" idx="10"/>
          </p:nvPr>
        </p:nvSpPr>
        <p:spPr/>
        <p:txBody>
          <a:bodyPr/>
          <a:lstStyle/>
          <a:p>
            <a:fld id="{EC545E37-88C5-4613-AE5F-D28057E1B17E}" type="datetime1">
              <a:rPr lang="en-GB" smtClean="0"/>
              <a:t>06/02/2024</a:t>
            </a:fld>
            <a:endParaRPr lang="en-GB"/>
          </a:p>
        </p:txBody>
      </p:sp>
      <p:sp>
        <p:nvSpPr>
          <p:cNvPr id="6" name="Footer Placeholder 5">
            <a:extLst>
              <a:ext uri="{FF2B5EF4-FFF2-40B4-BE49-F238E27FC236}">
                <a16:creationId xmlns:a16="http://schemas.microsoft.com/office/drawing/2014/main" id="{785EDE19-4656-E675-66F6-92FBF1A65142}"/>
              </a:ext>
            </a:extLst>
          </p:cNvPr>
          <p:cNvSpPr>
            <a:spLocks noGrp="1"/>
          </p:cNvSpPr>
          <p:nvPr>
            <p:ph type="ftr" sz="quarter" idx="11"/>
          </p:nvPr>
        </p:nvSpPr>
        <p:spPr/>
        <p:txBody>
          <a:bodyPr/>
          <a:lstStyle/>
          <a:p>
            <a:r>
              <a:rPr lang="en-GB"/>
              <a:t>ASYE </a:t>
            </a:r>
          </a:p>
        </p:txBody>
      </p:sp>
      <p:sp>
        <p:nvSpPr>
          <p:cNvPr id="7" name="Slide Number Placeholder 6">
            <a:extLst>
              <a:ext uri="{FF2B5EF4-FFF2-40B4-BE49-F238E27FC236}">
                <a16:creationId xmlns:a16="http://schemas.microsoft.com/office/drawing/2014/main" id="{4B86311D-1530-CB45-C99F-4EC83692D186}"/>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2872168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C2F0-ED9E-4BB9-EA58-FD4FB8C8C8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EEF90D-B024-2B0B-E0AB-F75F699D37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14D46F-9AD8-7D21-617B-D198E30247E2}"/>
              </a:ext>
            </a:extLst>
          </p:cNvPr>
          <p:cNvSpPr>
            <a:spLocks noGrp="1"/>
          </p:cNvSpPr>
          <p:nvPr>
            <p:ph type="dt" sz="half" idx="10"/>
          </p:nvPr>
        </p:nvSpPr>
        <p:spPr/>
        <p:txBody>
          <a:bodyPr/>
          <a:lstStyle/>
          <a:p>
            <a:fld id="{9D49029E-3E58-4D5E-A499-45D263365DAB}" type="datetime1">
              <a:rPr lang="en-GB" smtClean="0"/>
              <a:t>06/02/2024</a:t>
            </a:fld>
            <a:endParaRPr lang="en-GB"/>
          </a:p>
        </p:txBody>
      </p:sp>
      <p:sp>
        <p:nvSpPr>
          <p:cNvPr id="5" name="Footer Placeholder 4">
            <a:extLst>
              <a:ext uri="{FF2B5EF4-FFF2-40B4-BE49-F238E27FC236}">
                <a16:creationId xmlns:a16="http://schemas.microsoft.com/office/drawing/2014/main" id="{C8687F4C-F113-B9DB-A29B-26715DE1D71C}"/>
              </a:ext>
            </a:extLst>
          </p:cNvPr>
          <p:cNvSpPr>
            <a:spLocks noGrp="1"/>
          </p:cNvSpPr>
          <p:nvPr>
            <p:ph type="ftr" sz="quarter" idx="11"/>
          </p:nvPr>
        </p:nvSpPr>
        <p:spPr/>
        <p:txBody>
          <a:bodyPr/>
          <a:lstStyle/>
          <a:p>
            <a:r>
              <a:rPr lang="en-GB"/>
              <a:t>ASYE </a:t>
            </a:r>
          </a:p>
        </p:txBody>
      </p:sp>
      <p:sp>
        <p:nvSpPr>
          <p:cNvPr id="6" name="Slide Number Placeholder 5">
            <a:extLst>
              <a:ext uri="{FF2B5EF4-FFF2-40B4-BE49-F238E27FC236}">
                <a16:creationId xmlns:a16="http://schemas.microsoft.com/office/drawing/2014/main" id="{4166A75C-33EA-3ABD-DBB5-BB9D71CFCC7E}"/>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2674815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3E4014-3A18-4A1A-A001-A51228A978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8D58EC-A1F1-A887-D959-98D7FC1F9E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BE2570-CBE9-2850-A220-CF1194CA30D0}"/>
              </a:ext>
            </a:extLst>
          </p:cNvPr>
          <p:cNvSpPr>
            <a:spLocks noGrp="1"/>
          </p:cNvSpPr>
          <p:nvPr>
            <p:ph type="dt" sz="half" idx="10"/>
          </p:nvPr>
        </p:nvSpPr>
        <p:spPr/>
        <p:txBody>
          <a:bodyPr/>
          <a:lstStyle/>
          <a:p>
            <a:fld id="{1C5F2EB1-AFD3-45AE-8B84-F57BDC43B9C7}" type="datetime1">
              <a:rPr lang="en-GB" smtClean="0"/>
              <a:t>06/02/2024</a:t>
            </a:fld>
            <a:endParaRPr lang="en-GB"/>
          </a:p>
        </p:txBody>
      </p:sp>
      <p:sp>
        <p:nvSpPr>
          <p:cNvPr id="5" name="Footer Placeholder 4">
            <a:extLst>
              <a:ext uri="{FF2B5EF4-FFF2-40B4-BE49-F238E27FC236}">
                <a16:creationId xmlns:a16="http://schemas.microsoft.com/office/drawing/2014/main" id="{77F43C3A-17CA-7BEE-EBE9-D6437909A7D7}"/>
              </a:ext>
            </a:extLst>
          </p:cNvPr>
          <p:cNvSpPr>
            <a:spLocks noGrp="1"/>
          </p:cNvSpPr>
          <p:nvPr>
            <p:ph type="ftr" sz="quarter" idx="11"/>
          </p:nvPr>
        </p:nvSpPr>
        <p:spPr/>
        <p:txBody>
          <a:bodyPr/>
          <a:lstStyle/>
          <a:p>
            <a:r>
              <a:rPr lang="en-GB"/>
              <a:t>ASYE </a:t>
            </a:r>
          </a:p>
        </p:txBody>
      </p:sp>
      <p:sp>
        <p:nvSpPr>
          <p:cNvPr id="6" name="Slide Number Placeholder 5">
            <a:extLst>
              <a:ext uri="{FF2B5EF4-FFF2-40B4-BE49-F238E27FC236}">
                <a16:creationId xmlns:a16="http://schemas.microsoft.com/office/drawing/2014/main" id="{15C07003-BFE5-2E78-6281-A564C3F69F3D}"/>
              </a:ext>
            </a:extLst>
          </p:cNvPr>
          <p:cNvSpPr>
            <a:spLocks noGrp="1"/>
          </p:cNvSpPr>
          <p:nvPr>
            <p:ph type="sldNum" sz="quarter" idx="12"/>
          </p:nvPr>
        </p:nvSpPr>
        <p:spPr/>
        <p:txBody>
          <a:bodyPr/>
          <a:lstStyle/>
          <a:p>
            <a:fld id="{90E693B3-2712-4F3F-A2B3-34FFFD0C3C82}" type="slidenum">
              <a:rPr lang="en-GB" smtClean="0"/>
              <a:t>‹#›</a:t>
            </a:fld>
            <a:endParaRPr lang="en-GB"/>
          </a:p>
        </p:txBody>
      </p:sp>
    </p:spTree>
    <p:extLst>
      <p:ext uri="{BB962C8B-B14F-4D97-AF65-F5344CB8AC3E}">
        <p14:creationId xmlns:p14="http://schemas.microsoft.com/office/powerpoint/2010/main" val="2291657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AECFFF-812A-144F-80E5-47B4B55567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544BDA-3D64-4F03-C7A3-5AA60CF9F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3D425B-B5B1-1A29-D28F-58C7CA8115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A5C418-5976-49FC-AEC6-FBA577E28117}" type="datetime1">
              <a:rPr lang="en-GB" smtClean="0"/>
              <a:t>06/02/2024</a:t>
            </a:fld>
            <a:endParaRPr lang="en-GB"/>
          </a:p>
        </p:txBody>
      </p:sp>
      <p:sp>
        <p:nvSpPr>
          <p:cNvPr id="5" name="Footer Placeholder 4">
            <a:extLst>
              <a:ext uri="{FF2B5EF4-FFF2-40B4-BE49-F238E27FC236}">
                <a16:creationId xmlns:a16="http://schemas.microsoft.com/office/drawing/2014/main" id="{81BD9D94-6599-C863-A4B3-E2B1EE4EF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ASYE </a:t>
            </a:r>
          </a:p>
        </p:txBody>
      </p:sp>
      <p:sp>
        <p:nvSpPr>
          <p:cNvPr id="6" name="Slide Number Placeholder 5">
            <a:extLst>
              <a:ext uri="{FF2B5EF4-FFF2-40B4-BE49-F238E27FC236}">
                <a16:creationId xmlns:a16="http://schemas.microsoft.com/office/drawing/2014/main" id="{51AB817F-78EA-D6DA-AA6C-B86A9CA8B9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693B3-2712-4F3F-A2B3-34FFFD0C3C82}" type="slidenum">
              <a:rPr lang="en-GB" smtClean="0"/>
              <a:t>‹#›</a:t>
            </a:fld>
            <a:endParaRPr lang="en-GB"/>
          </a:p>
        </p:txBody>
      </p:sp>
    </p:spTree>
    <p:extLst>
      <p:ext uri="{BB962C8B-B14F-4D97-AF65-F5344CB8AC3E}">
        <p14:creationId xmlns:p14="http://schemas.microsoft.com/office/powerpoint/2010/main" val="3857605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XxE0vawkKmc&amp;t=83s"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assets.publishing.service.gov.uk/government/uploads/system/uploads/attachment_data/file/411957/KSS.pdf" TargetMode="External"/><Relationship Id="rId4" Type="http://schemas.openxmlformats.org/officeDocument/2006/relationships/hyperlink" Target="https://assets.publishing.service.gov.uk/government/uploads/system/uploads/attachment_data/file/708704/Post-qualifying_standard-KSS_for_child_and_family_practitioners.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6860-63EA-69B3-84E2-0B662BCAAB5C}"/>
              </a:ext>
            </a:extLst>
          </p:cNvPr>
          <p:cNvSpPr>
            <a:spLocks noGrp="1"/>
          </p:cNvSpPr>
          <p:nvPr>
            <p:ph type="ctrTitle"/>
          </p:nvPr>
        </p:nvSpPr>
        <p:spPr>
          <a:xfrm>
            <a:off x="1328338" y="3764722"/>
            <a:ext cx="9144000" cy="2387600"/>
          </a:xfrm>
        </p:spPr>
        <p:txBody>
          <a:bodyPr>
            <a:normAutofit fontScale="90000"/>
          </a:bodyPr>
          <a:lstStyle/>
          <a:p>
            <a:r>
              <a:rPr lang="en-GB" b="1" dirty="0">
                <a:latin typeface="Tahoma" panose="020B0604030504040204" pitchFamily="34" charset="0"/>
                <a:ea typeface="Tahoma" panose="020B0604030504040204" pitchFamily="34" charset="0"/>
                <a:cs typeface="Tahoma" panose="020B0604030504040204" pitchFamily="34" charset="0"/>
              </a:rPr>
              <a:t>An introduction to the Assessed and Supported Year in Employment (ASYE)</a:t>
            </a:r>
            <a:br>
              <a:rPr lang="en-GB" b="1" dirty="0">
                <a:latin typeface="Tahoma" panose="020B0604030504040204" pitchFamily="34" charset="0"/>
                <a:ea typeface="Tahoma" panose="020B0604030504040204" pitchFamily="34" charset="0"/>
                <a:cs typeface="Tahoma" panose="020B0604030504040204" pitchFamily="34" charset="0"/>
              </a:rPr>
            </a:br>
            <a:endParaRPr lang="en-GB" sz="3100" b="1"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35241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869C952-3A62-A56E-552F-B64A27F228B1}"/>
              </a:ext>
            </a:extLst>
          </p:cNvPr>
          <p:cNvSpPr txBox="1"/>
          <p:nvPr/>
        </p:nvSpPr>
        <p:spPr>
          <a:xfrm>
            <a:off x="278296" y="5496339"/>
            <a:ext cx="6639339" cy="954107"/>
          </a:xfrm>
          <a:prstGeom prst="rect">
            <a:avLst/>
          </a:prstGeom>
          <a:noFill/>
        </p:spPr>
        <p:txBody>
          <a:bodyPr wrap="square" rtlCol="0">
            <a:spAutoFit/>
          </a:bodyPr>
          <a:lstStyle/>
          <a:p>
            <a:r>
              <a:rPr lang="en-GB" sz="2000" b="1" dirty="0">
                <a:latin typeface="Tahoma" panose="020B0604030504040204" pitchFamily="34" charset="0"/>
                <a:ea typeface="Tahoma" panose="020B0604030504040204" pitchFamily="34" charset="0"/>
                <a:cs typeface="Tahoma" panose="020B0604030504040204" pitchFamily="34" charset="0"/>
              </a:rPr>
              <a:t>Beth Hudson</a:t>
            </a:r>
          </a:p>
          <a:p>
            <a:r>
              <a:rPr lang="en-GB" dirty="0">
                <a:latin typeface="Tahoma" panose="020B0604030504040204" pitchFamily="34" charset="0"/>
                <a:ea typeface="Tahoma" panose="020B0604030504040204" pitchFamily="34" charset="0"/>
                <a:cs typeface="Tahoma" panose="020B0604030504040204" pitchFamily="34" charset="0"/>
              </a:rPr>
              <a:t>Workforce Development Lead</a:t>
            </a:r>
          </a:p>
          <a:p>
            <a:r>
              <a:rPr lang="en-GB" dirty="0">
                <a:latin typeface="Tahoma" panose="020B0604030504040204" pitchFamily="34" charset="0"/>
                <a:ea typeface="Tahoma" panose="020B0604030504040204" pitchFamily="34" charset="0"/>
                <a:cs typeface="Tahoma" panose="020B0604030504040204" pitchFamily="34" charset="0"/>
              </a:rPr>
              <a:t>Wigan Childrens Social Care</a:t>
            </a:r>
          </a:p>
        </p:txBody>
      </p:sp>
      <p:sp>
        <p:nvSpPr>
          <p:cNvPr id="3" name="Footer Placeholder 2">
            <a:extLst>
              <a:ext uri="{FF2B5EF4-FFF2-40B4-BE49-F238E27FC236}">
                <a16:creationId xmlns:a16="http://schemas.microsoft.com/office/drawing/2014/main" id="{AE07433A-DCD7-8CE4-0DDE-ACB998699A6C}"/>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2275925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582341"/>
            <a:ext cx="11380304" cy="3664145"/>
          </a:xfrm>
          <a:prstGeom prst="rect">
            <a:avLst/>
          </a:prstGeom>
          <a:noFill/>
        </p:spPr>
        <p:txBody>
          <a:bodyPr wrap="square">
            <a:spAutoFit/>
          </a:bodyPr>
          <a:lstStyle/>
          <a:p>
            <a:pPr>
              <a:lnSpc>
                <a:spcPct val="200000"/>
              </a:lnSpc>
            </a:pPr>
            <a:r>
              <a:rPr lang="en-GB" sz="2400" b="1" dirty="0">
                <a:latin typeface="Tahoma" panose="020B0604030504040204" pitchFamily="34" charset="0"/>
                <a:ea typeface="Tahoma" panose="020B0604030504040204" pitchFamily="34" charset="0"/>
                <a:cs typeface="Tahoma" panose="020B0604030504040204" pitchFamily="34" charset="0"/>
              </a:rPr>
              <a:t>Aims and objectives</a:t>
            </a:r>
            <a:endParaRPr lang="en-GB"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200000"/>
              </a:lnSpc>
              <a:buNone/>
            </a:pPr>
            <a:r>
              <a:rPr lang="en-GB" sz="2400" dirty="0">
                <a:latin typeface="Tahoma" panose="020B0604030504040204" pitchFamily="34" charset="0"/>
                <a:ea typeface="Tahoma" panose="020B0604030504040204" pitchFamily="34" charset="0"/>
                <a:cs typeface="Tahoma" panose="020B0604030504040204" pitchFamily="34" charset="0"/>
              </a:rPr>
              <a:t>This session aims to arm you with:</a:t>
            </a:r>
          </a:p>
          <a:p>
            <a:pPr marL="285750" indent="-285750">
              <a:lnSpc>
                <a:spcPct val="20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the knowledge and information of what the ASYE is</a:t>
            </a:r>
          </a:p>
          <a:p>
            <a:pPr marL="285750" indent="-285750">
              <a:lnSpc>
                <a:spcPct val="20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how it can be run </a:t>
            </a:r>
          </a:p>
          <a:p>
            <a:pPr marL="285750" indent="-285750">
              <a:lnSpc>
                <a:spcPct val="20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what to expect from your first year in practice. </a:t>
            </a:r>
          </a:p>
        </p:txBody>
      </p:sp>
      <p:sp>
        <p:nvSpPr>
          <p:cNvPr id="2" name="Footer Placeholder 1">
            <a:extLst>
              <a:ext uri="{FF2B5EF4-FFF2-40B4-BE49-F238E27FC236}">
                <a16:creationId xmlns:a16="http://schemas.microsoft.com/office/drawing/2014/main" id="{CB58A354-9D97-3533-B8E9-1D962379BED0}"/>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878974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582341"/>
            <a:ext cx="11380304" cy="461665"/>
          </a:xfrm>
          <a:prstGeom prst="rect">
            <a:avLst/>
          </a:prstGeom>
          <a:noFill/>
        </p:spPr>
        <p:txBody>
          <a:bodyPr wrap="square">
            <a:spAutoFit/>
          </a:bodyPr>
          <a:lstStyle/>
          <a:p>
            <a:r>
              <a:rPr lang="en-GB" sz="2400" b="1" dirty="0">
                <a:latin typeface="Tahoma" panose="020B0604030504040204" pitchFamily="34" charset="0"/>
                <a:ea typeface="Tahoma" panose="020B0604030504040204" pitchFamily="34" charset="0"/>
                <a:cs typeface="Tahoma" panose="020B0604030504040204" pitchFamily="34" charset="0"/>
              </a:rPr>
              <a:t>What do you already know? </a:t>
            </a:r>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7" name="Graphic 6" descr="Head with gears with solid fill">
            <a:extLst>
              <a:ext uri="{FF2B5EF4-FFF2-40B4-BE49-F238E27FC236}">
                <a16:creationId xmlns:a16="http://schemas.microsoft.com/office/drawing/2014/main" id="{BBC58B9E-A86C-6937-A9CA-7BD1FC04C9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987" y="2387222"/>
            <a:ext cx="2812026" cy="2812026"/>
          </a:xfrm>
          <a:prstGeom prst="rect">
            <a:avLst/>
          </a:prstGeom>
        </p:spPr>
      </p:pic>
      <p:sp>
        <p:nvSpPr>
          <p:cNvPr id="8" name="Footer Placeholder 7">
            <a:extLst>
              <a:ext uri="{FF2B5EF4-FFF2-40B4-BE49-F238E27FC236}">
                <a16:creationId xmlns:a16="http://schemas.microsoft.com/office/drawing/2014/main" id="{A3A46631-298F-27CB-9B0C-2ACCEB06F0BE}"/>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439112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p>
        </p:txBody>
      </p:sp>
      <p:sp>
        <p:nvSpPr>
          <p:cNvPr id="8" name="Footer Placeholder 7">
            <a:extLst>
              <a:ext uri="{FF2B5EF4-FFF2-40B4-BE49-F238E27FC236}">
                <a16:creationId xmlns:a16="http://schemas.microsoft.com/office/drawing/2014/main" id="{A3A46631-298F-27CB-9B0C-2ACCEB06F0BE}"/>
              </a:ext>
            </a:extLst>
          </p:cNvPr>
          <p:cNvSpPr>
            <a:spLocks noGrp="1"/>
          </p:cNvSpPr>
          <p:nvPr>
            <p:ph type="ftr" sz="quarter" idx="11"/>
          </p:nvPr>
        </p:nvSpPr>
        <p:spPr/>
        <p:txBody>
          <a:bodyPr/>
          <a:lstStyle/>
          <a:p>
            <a:r>
              <a:rPr lang="en-GB"/>
              <a:t>ASYE </a:t>
            </a:r>
          </a:p>
        </p:txBody>
      </p:sp>
      <p:pic>
        <p:nvPicPr>
          <p:cNvPr id="1026" name="Picture 2" descr="Picture">
            <a:extLst>
              <a:ext uri="{FF2B5EF4-FFF2-40B4-BE49-F238E27FC236}">
                <a16:creationId xmlns:a16="http://schemas.microsoft.com/office/drawing/2014/main" id="{0291AC53-0C46-CF2D-327D-AD30F2826F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384" y="149087"/>
            <a:ext cx="6639232" cy="6639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81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endParaRPr lang="en-GB" sz="4000" dirty="0">
              <a:solidFill>
                <a:schemeClr val="bg1"/>
              </a:solidFill>
            </a:endParaRPr>
          </a:p>
        </p:txBody>
      </p:sp>
      <p:sp>
        <p:nvSpPr>
          <p:cNvPr id="9" name="TextBox 8">
            <a:extLst>
              <a:ext uri="{FF2B5EF4-FFF2-40B4-BE49-F238E27FC236}">
                <a16:creationId xmlns:a16="http://schemas.microsoft.com/office/drawing/2014/main" id="{6C7CB79C-7A43-7E78-C4B6-5E2897A7C281}"/>
              </a:ext>
            </a:extLst>
          </p:cNvPr>
          <p:cNvSpPr txBox="1"/>
          <p:nvPr/>
        </p:nvSpPr>
        <p:spPr>
          <a:xfrm>
            <a:off x="1104205" y="3370404"/>
            <a:ext cx="11380304" cy="369332"/>
          </a:xfrm>
          <a:prstGeom prst="rect">
            <a:avLst/>
          </a:prstGeom>
          <a:noFill/>
        </p:spPr>
        <p:txBody>
          <a:bodyPr wrap="square">
            <a:spAutoFit/>
          </a:bodyPr>
          <a:lstStyle/>
          <a:p>
            <a:r>
              <a:rPr lang="en-GB" dirty="0">
                <a:hlinkClick r:id="rId3"/>
              </a:rPr>
              <a:t>Social workers: Assessed and supported year in employment (ASYE): Challenges and rewards (youtube.com)</a:t>
            </a:r>
            <a:endParaRPr lang="en-GB" sz="1800" dirty="0">
              <a:latin typeface="Tahoma" panose="020B0604030504040204" pitchFamily="34" charset="0"/>
              <a:ea typeface="Tahoma" panose="020B0604030504040204" pitchFamily="34" charset="0"/>
              <a:cs typeface="Tahoma" panose="020B0604030504040204" pitchFamily="34" charset="0"/>
            </a:endParaRPr>
          </a:p>
        </p:txBody>
      </p:sp>
      <p:sp>
        <p:nvSpPr>
          <p:cNvPr id="2" name="Footer Placeholder 1">
            <a:extLst>
              <a:ext uri="{FF2B5EF4-FFF2-40B4-BE49-F238E27FC236}">
                <a16:creationId xmlns:a16="http://schemas.microsoft.com/office/drawing/2014/main" id="{00682C38-FADE-F07D-795D-D4B61F402DBE}"/>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7766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00682C38-FADE-F07D-795D-D4B61F402DBE}"/>
              </a:ext>
            </a:extLst>
          </p:cNvPr>
          <p:cNvSpPr>
            <a:spLocks noGrp="1"/>
          </p:cNvSpPr>
          <p:nvPr>
            <p:ph type="ftr" sz="quarter" idx="11"/>
          </p:nvPr>
        </p:nvSpPr>
        <p:spPr/>
        <p:txBody>
          <a:bodyPr/>
          <a:lstStyle/>
          <a:p>
            <a:r>
              <a:rPr lang="en-GB"/>
              <a:t>ASYE </a:t>
            </a:r>
          </a:p>
        </p:txBody>
      </p:sp>
      <p:pic>
        <p:nvPicPr>
          <p:cNvPr id="14" name="Picture 13">
            <a:extLst>
              <a:ext uri="{FF2B5EF4-FFF2-40B4-BE49-F238E27FC236}">
                <a16:creationId xmlns:a16="http://schemas.microsoft.com/office/drawing/2014/main" id="{D7CFFE38-FAFF-34AB-FB0C-73A12384B837}"/>
              </a:ext>
            </a:extLst>
          </p:cNvPr>
          <p:cNvPicPr>
            <a:picLocks noChangeAspect="1"/>
          </p:cNvPicPr>
          <p:nvPr/>
        </p:nvPicPr>
        <p:blipFill>
          <a:blip r:embed="rId4"/>
          <a:stretch>
            <a:fillRect/>
          </a:stretch>
        </p:blipFill>
        <p:spPr>
          <a:xfrm>
            <a:off x="1209369" y="486697"/>
            <a:ext cx="9248812" cy="6238349"/>
          </a:xfrm>
          <a:prstGeom prst="rect">
            <a:avLst/>
          </a:prstGeom>
        </p:spPr>
      </p:pic>
    </p:spTree>
    <p:extLst>
      <p:ext uri="{BB962C8B-B14F-4D97-AF65-F5344CB8AC3E}">
        <p14:creationId xmlns:p14="http://schemas.microsoft.com/office/powerpoint/2010/main" val="78540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6A3BB1D-926F-4B56-775E-7C97FF29BD26}"/>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endParaRPr lang="en-GB" sz="4000" dirty="0">
              <a:solidFill>
                <a:schemeClr val="bg1"/>
              </a:solidFill>
            </a:endParaRPr>
          </a:p>
        </p:txBody>
      </p:sp>
      <p:sp>
        <p:nvSpPr>
          <p:cNvPr id="7" name="TextBox 6">
            <a:extLst>
              <a:ext uri="{FF2B5EF4-FFF2-40B4-BE49-F238E27FC236}">
                <a16:creationId xmlns:a16="http://schemas.microsoft.com/office/drawing/2014/main" id="{B77324F5-4FCE-C27C-00E5-7B4E4EE9941B}"/>
              </a:ext>
            </a:extLst>
          </p:cNvPr>
          <p:cNvSpPr txBox="1"/>
          <p:nvPr/>
        </p:nvSpPr>
        <p:spPr>
          <a:xfrm>
            <a:off x="278296" y="1386348"/>
            <a:ext cx="11887200" cy="2217274"/>
          </a:xfrm>
          <a:prstGeom prst="rect">
            <a:avLst/>
          </a:prstGeom>
          <a:noFill/>
        </p:spPr>
        <p:txBody>
          <a:bodyPr wrap="square">
            <a:spAutoFit/>
          </a:bodyPr>
          <a:lstStyle/>
          <a:p>
            <a:pPr algn="l" rtl="0">
              <a:lnSpc>
                <a:spcPct val="200000"/>
              </a:lnSpc>
            </a:pPr>
            <a:r>
              <a:rPr lang="en-GB" b="1"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Assessment requirements </a:t>
            </a:r>
          </a:p>
          <a:p>
            <a:pPr algn="l" rtl="0">
              <a:lnSpc>
                <a:spcPct val="200000"/>
              </a:lnSpc>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NQSWs should be assessed against the following Post Qualifying Standards (PQS, formerly known as the KSS)</a:t>
            </a:r>
          </a:p>
          <a:p>
            <a:pPr algn="l" rtl="0">
              <a:lnSpc>
                <a:spcPct val="200000"/>
              </a:lnSpc>
              <a:buFont typeface="Arial" panose="020B0604020202020204" pitchFamily="34" charset="0"/>
              <a:buChar char="•"/>
            </a:pPr>
            <a:r>
              <a:rPr lang="en-GB" b="0" i="0" u="none" strike="noStrike" dirty="0">
                <a:solidFill>
                  <a:srgbClr val="0065BD"/>
                </a:solidFill>
                <a:effectLst/>
                <a:latin typeface="Tahoma" panose="020B0604030504040204" pitchFamily="34" charset="0"/>
                <a:ea typeface="Tahoma" panose="020B0604030504040204" pitchFamily="34" charset="0"/>
                <a:cs typeface="Tahoma" panose="020B0604030504040204" pitchFamily="34" charset="0"/>
                <a:hlinkClick r:id="rId4"/>
              </a:rPr>
              <a:t>Child and Family Post Qualifying Standards</a:t>
            </a: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 (includes NQSWs placed in CAMHS)</a:t>
            </a:r>
          </a:p>
          <a:p>
            <a:pPr algn="l" rtl="0">
              <a:lnSpc>
                <a:spcPct val="200000"/>
              </a:lnSpc>
              <a:buFont typeface="Arial" panose="020B0604020202020204" pitchFamily="34" charset="0"/>
              <a:buChar char="•"/>
            </a:pPr>
            <a:r>
              <a:rPr lang="en-GB" b="0" i="0" u="none" strike="noStrike" dirty="0">
                <a:solidFill>
                  <a:srgbClr val="0065BD"/>
                </a:solidFill>
                <a:effectLst/>
                <a:latin typeface="Tahoma" panose="020B0604030504040204" pitchFamily="34" charset="0"/>
                <a:ea typeface="Tahoma" panose="020B0604030504040204" pitchFamily="34" charset="0"/>
                <a:cs typeface="Tahoma" panose="020B0604030504040204" pitchFamily="34" charset="0"/>
                <a:hlinkClick r:id="rId5"/>
              </a:rPr>
              <a:t>Adult Services Post Qualifying Standards</a:t>
            </a: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 (includes NQSWs placed in adult mental health services)</a:t>
            </a:r>
          </a:p>
        </p:txBody>
      </p:sp>
      <p:sp>
        <p:nvSpPr>
          <p:cNvPr id="8" name="Footer Placeholder 7">
            <a:extLst>
              <a:ext uri="{FF2B5EF4-FFF2-40B4-BE49-F238E27FC236}">
                <a16:creationId xmlns:a16="http://schemas.microsoft.com/office/drawing/2014/main" id="{DA875435-DD0F-987D-7ADD-685DF2513AF1}"/>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66416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Rounded Corners 11">
            <a:extLst>
              <a:ext uri="{FF2B5EF4-FFF2-40B4-BE49-F238E27FC236}">
                <a16:creationId xmlns:a16="http://schemas.microsoft.com/office/drawing/2014/main" id="{22C9463A-FBC8-BE0C-7C3C-00A1F9DFB976}"/>
              </a:ext>
            </a:extLst>
          </p:cNvPr>
          <p:cNvSpPr/>
          <p:nvPr/>
        </p:nvSpPr>
        <p:spPr>
          <a:xfrm>
            <a:off x="815340" y="1544213"/>
            <a:ext cx="1663700" cy="2306513"/>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Tahoma" panose="020B0604030504040204" pitchFamily="34" charset="0"/>
                <a:ea typeface="Tahoma" panose="020B0604030504040204" pitchFamily="34" charset="0"/>
                <a:cs typeface="Tahoma" panose="020B0604030504040204" pitchFamily="34" charset="0"/>
              </a:rPr>
              <a:t>Relationships </a:t>
            </a:r>
          </a:p>
          <a:p>
            <a:pPr algn="ctr"/>
            <a:r>
              <a:rPr lang="en-GB" sz="1600" dirty="0">
                <a:solidFill>
                  <a:schemeClr val="tx1"/>
                </a:solidFill>
                <a:latin typeface="Tahoma" panose="020B0604030504040204" pitchFamily="34" charset="0"/>
                <a:ea typeface="Tahoma" panose="020B0604030504040204" pitchFamily="34" charset="0"/>
                <a:cs typeface="Tahoma" panose="020B0604030504040204" pitchFamily="34" charset="0"/>
              </a:rPr>
              <a:t>and effective direct work</a:t>
            </a:r>
          </a:p>
        </p:txBody>
      </p:sp>
      <p:sp>
        <p:nvSpPr>
          <p:cNvPr id="17" name="Rectangle: Rounded Corners 16">
            <a:extLst>
              <a:ext uri="{FF2B5EF4-FFF2-40B4-BE49-F238E27FC236}">
                <a16:creationId xmlns:a16="http://schemas.microsoft.com/office/drawing/2014/main" id="{CA682E95-BD63-C90E-6BCB-F75B84F84022}"/>
              </a:ext>
            </a:extLst>
          </p:cNvPr>
          <p:cNvSpPr/>
          <p:nvPr/>
        </p:nvSpPr>
        <p:spPr>
          <a:xfrm>
            <a:off x="2719940" y="1552570"/>
            <a:ext cx="1689100" cy="233894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latin typeface="Tahoma" panose="020B0604030504040204" pitchFamily="34" charset="0"/>
                <a:ea typeface="Tahoma" panose="020B0604030504040204" pitchFamily="34" charset="0"/>
                <a:cs typeface="Tahoma" panose="020B0604030504040204" pitchFamily="34" charset="0"/>
              </a:rPr>
              <a:t>Communication</a:t>
            </a:r>
          </a:p>
        </p:txBody>
      </p:sp>
      <p:sp>
        <p:nvSpPr>
          <p:cNvPr id="18" name="Rectangle: Rounded Corners 17">
            <a:extLst>
              <a:ext uri="{FF2B5EF4-FFF2-40B4-BE49-F238E27FC236}">
                <a16:creationId xmlns:a16="http://schemas.microsoft.com/office/drawing/2014/main" id="{A0B21D1D-4690-1CC2-E3A4-A89E283EF0B2}"/>
              </a:ext>
            </a:extLst>
          </p:cNvPr>
          <p:cNvSpPr/>
          <p:nvPr/>
        </p:nvSpPr>
        <p:spPr>
          <a:xfrm>
            <a:off x="4639310" y="1544213"/>
            <a:ext cx="1703069" cy="2356033"/>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Child Development </a:t>
            </a:r>
          </a:p>
        </p:txBody>
      </p:sp>
      <p:sp>
        <p:nvSpPr>
          <p:cNvPr id="19" name="Rectangle: Rounded Corners 18">
            <a:extLst>
              <a:ext uri="{FF2B5EF4-FFF2-40B4-BE49-F238E27FC236}">
                <a16:creationId xmlns:a16="http://schemas.microsoft.com/office/drawing/2014/main" id="{E5B7CB2F-1CD1-636B-1A43-105B38425FEC}"/>
              </a:ext>
            </a:extLst>
          </p:cNvPr>
          <p:cNvSpPr/>
          <p:nvPr/>
        </p:nvSpPr>
        <p:spPr>
          <a:xfrm>
            <a:off x="6572649" y="1526402"/>
            <a:ext cx="1714464" cy="2391278"/>
          </a:xfrm>
          <a:prstGeom prst="roundRect">
            <a:avLst/>
          </a:prstGeom>
          <a:solidFill>
            <a:srgbClr val="FED6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Adult mental ill health </a:t>
            </a:r>
          </a:p>
        </p:txBody>
      </p:sp>
      <p:sp>
        <p:nvSpPr>
          <p:cNvPr id="20" name="Rectangle: Rounded Corners 19">
            <a:extLst>
              <a:ext uri="{FF2B5EF4-FFF2-40B4-BE49-F238E27FC236}">
                <a16:creationId xmlns:a16="http://schemas.microsoft.com/office/drawing/2014/main" id="{21F062FC-240C-EC81-E03A-7819392C843E}"/>
              </a:ext>
            </a:extLst>
          </p:cNvPr>
          <p:cNvSpPr/>
          <p:nvPr/>
        </p:nvSpPr>
        <p:spPr>
          <a:xfrm>
            <a:off x="8527650" y="1576587"/>
            <a:ext cx="1714464" cy="2391277"/>
          </a:xfrm>
          <a:prstGeom prst="roundRect">
            <a:avLst/>
          </a:prstGeom>
          <a:solidFill>
            <a:srgbClr val="FED2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Abuse and neglect of Children </a:t>
            </a:r>
          </a:p>
        </p:txBody>
      </p:sp>
      <p:sp>
        <p:nvSpPr>
          <p:cNvPr id="21" name="Rectangle: Rounded Corners 20">
            <a:extLst>
              <a:ext uri="{FF2B5EF4-FFF2-40B4-BE49-F238E27FC236}">
                <a16:creationId xmlns:a16="http://schemas.microsoft.com/office/drawing/2014/main" id="{4C09738A-62D1-8111-6926-F6AD97F995DF}"/>
              </a:ext>
            </a:extLst>
          </p:cNvPr>
          <p:cNvSpPr/>
          <p:nvPr/>
        </p:nvSpPr>
        <p:spPr>
          <a:xfrm>
            <a:off x="815340" y="4271817"/>
            <a:ext cx="1663699" cy="2306512"/>
          </a:xfrm>
          <a:prstGeom prst="roundRect">
            <a:avLst/>
          </a:prstGeom>
          <a:solidFill>
            <a:srgbClr val="DAA3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Child and Family assessment </a:t>
            </a:r>
          </a:p>
        </p:txBody>
      </p:sp>
      <p:sp>
        <p:nvSpPr>
          <p:cNvPr id="22" name="Rectangle: Rounded Corners 21">
            <a:extLst>
              <a:ext uri="{FF2B5EF4-FFF2-40B4-BE49-F238E27FC236}">
                <a16:creationId xmlns:a16="http://schemas.microsoft.com/office/drawing/2014/main" id="{F28BCBBB-50D8-4998-4478-857AC253873A}"/>
              </a:ext>
            </a:extLst>
          </p:cNvPr>
          <p:cNvSpPr/>
          <p:nvPr/>
        </p:nvSpPr>
        <p:spPr>
          <a:xfrm>
            <a:off x="2716563" y="4258430"/>
            <a:ext cx="1670886" cy="2299393"/>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Analysis, decision making and review </a:t>
            </a:r>
          </a:p>
        </p:txBody>
      </p:sp>
      <p:sp>
        <p:nvSpPr>
          <p:cNvPr id="23" name="Rectangle: Rounded Corners 22">
            <a:extLst>
              <a:ext uri="{FF2B5EF4-FFF2-40B4-BE49-F238E27FC236}">
                <a16:creationId xmlns:a16="http://schemas.microsoft.com/office/drawing/2014/main" id="{ED869E08-8674-4C41-527C-F4CEE453BAAF}"/>
              </a:ext>
            </a:extLst>
          </p:cNvPr>
          <p:cNvSpPr/>
          <p:nvPr/>
        </p:nvSpPr>
        <p:spPr>
          <a:xfrm>
            <a:off x="4631487" y="4252974"/>
            <a:ext cx="1727436" cy="233894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The Law and Family Youth Justice </a:t>
            </a:r>
          </a:p>
        </p:txBody>
      </p:sp>
      <p:sp>
        <p:nvSpPr>
          <p:cNvPr id="24" name="Rectangle: Rounded Corners 23">
            <a:extLst>
              <a:ext uri="{FF2B5EF4-FFF2-40B4-BE49-F238E27FC236}">
                <a16:creationId xmlns:a16="http://schemas.microsoft.com/office/drawing/2014/main" id="{4F6DA582-8D5B-3270-C6BB-7C89EE5C1EB2}"/>
              </a:ext>
            </a:extLst>
          </p:cNvPr>
          <p:cNvSpPr/>
          <p:nvPr/>
        </p:nvSpPr>
        <p:spPr>
          <a:xfrm>
            <a:off x="6609093" y="4239388"/>
            <a:ext cx="1727436" cy="2338941"/>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The role of supervision </a:t>
            </a:r>
          </a:p>
        </p:txBody>
      </p:sp>
      <p:sp>
        <p:nvSpPr>
          <p:cNvPr id="25" name="Rectangle: Rounded Corners 24">
            <a:extLst>
              <a:ext uri="{FF2B5EF4-FFF2-40B4-BE49-F238E27FC236}">
                <a16:creationId xmlns:a16="http://schemas.microsoft.com/office/drawing/2014/main" id="{68E5F11B-2CB1-8B77-5AAD-D84A8ACD1F2D}"/>
              </a:ext>
            </a:extLst>
          </p:cNvPr>
          <p:cNvSpPr/>
          <p:nvPr/>
        </p:nvSpPr>
        <p:spPr>
          <a:xfrm>
            <a:off x="8521164" y="4234873"/>
            <a:ext cx="1727436" cy="2338940"/>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Tahoma" panose="020B0604030504040204" pitchFamily="34" charset="0"/>
                <a:ea typeface="Tahoma" panose="020B0604030504040204" pitchFamily="34" charset="0"/>
                <a:cs typeface="Tahoma" panose="020B0604030504040204" pitchFamily="34" charset="0"/>
              </a:rPr>
              <a:t>Organisational context </a:t>
            </a:r>
          </a:p>
        </p:txBody>
      </p:sp>
      <p:sp>
        <p:nvSpPr>
          <p:cNvPr id="41" name="TextBox 40">
            <a:extLst>
              <a:ext uri="{FF2B5EF4-FFF2-40B4-BE49-F238E27FC236}">
                <a16:creationId xmlns:a16="http://schemas.microsoft.com/office/drawing/2014/main" id="{68941592-1EE2-E501-5880-6D679606AFE2}"/>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 – Children’s</a:t>
            </a:r>
            <a:endParaRPr lang="en-GB" sz="4000" dirty="0">
              <a:solidFill>
                <a:schemeClr val="bg1"/>
              </a:solidFill>
            </a:endParaRPr>
          </a:p>
        </p:txBody>
      </p:sp>
      <p:sp>
        <p:nvSpPr>
          <p:cNvPr id="42" name="Footer Placeholder 41">
            <a:extLst>
              <a:ext uri="{FF2B5EF4-FFF2-40B4-BE49-F238E27FC236}">
                <a16:creationId xmlns:a16="http://schemas.microsoft.com/office/drawing/2014/main" id="{F8286E84-F64C-B58C-2500-1DBDC8DBBB19}"/>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2756480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Rounded Corners 11">
            <a:extLst>
              <a:ext uri="{FF2B5EF4-FFF2-40B4-BE49-F238E27FC236}">
                <a16:creationId xmlns:a16="http://schemas.microsoft.com/office/drawing/2014/main" id="{22C9463A-FBC8-BE0C-7C3C-00A1F9DFB976}"/>
              </a:ext>
            </a:extLst>
          </p:cNvPr>
          <p:cNvSpPr/>
          <p:nvPr/>
        </p:nvSpPr>
        <p:spPr>
          <a:xfrm>
            <a:off x="815340" y="1544213"/>
            <a:ext cx="1663700" cy="2306513"/>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Tahoma" panose="020B0604030504040204" pitchFamily="34" charset="0"/>
                <a:ea typeface="Tahoma" panose="020B0604030504040204" pitchFamily="34" charset="0"/>
                <a:cs typeface="Tahoma" panose="020B0604030504040204" pitchFamily="34" charset="0"/>
              </a:rPr>
              <a:t>The role of social workers working with adults</a:t>
            </a:r>
          </a:p>
        </p:txBody>
      </p:sp>
      <p:sp>
        <p:nvSpPr>
          <p:cNvPr id="17" name="Rectangle: Rounded Corners 16">
            <a:extLst>
              <a:ext uri="{FF2B5EF4-FFF2-40B4-BE49-F238E27FC236}">
                <a16:creationId xmlns:a16="http://schemas.microsoft.com/office/drawing/2014/main" id="{CA682E95-BD63-C90E-6BCB-F75B84F84022}"/>
              </a:ext>
            </a:extLst>
          </p:cNvPr>
          <p:cNvSpPr/>
          <p:nvPr/>
        </p:nvSpPr>
        <p:spPr>
          <a:xfrm>
            <a:off x="2719940" y="1552570"/>
            <a:ext cx="1689100" cy="233894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latin typeface="Tahoma" panose="020B0604030504040204" pitchFamily="34" charset="0"/>
                <a:ea typeface="Tahoma" panose="020B0604030504040204" pitchFamily="34" charset="0"/>
                <a:cs typeface="Tahoma" panose="020B0604030504040204" pitchFamily="34" charset="0"/>
              </a:rPr>
              <a:t>Person Centred Practice </a:t>
            </a:r>
          </a:p>
        </p:txBody>
      </p:sp>
      <p:sp>
        <p:nvSpPr>
          <p:cNvPr id="18" name="Rectangle: Rounded Corners 17">
            <a:extLst>
              <a:ext uri="{FF2B5EF4-FFF2-40B4-BE49-F238E27FC236}">
                <a16:creationId xmlns:a16="http://schemas.microsoft.com/office/drawing/2014/main" id="{A0B21D1D-4690-1CC2-E3A4-A89E283EF0B2}"/>
              </a:ext>
            </a:extLst>
          </p:cNvPr>
          <p:cNvSpPr/>
          <p:nvPr/>
        </p:nvSpPr>
        <p:spPr>
          <a:xfrm>
            <a:off x="4639310" y="1544213"/>
            <a:ext cx="1703069" cy="2356033"/>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Safeguarding</a:t>
            </a:r>
          </a:p>
        </p:txBody>
      </p:sp>
      <p:sp>
        <p:nvSpPr>
          <p:cNvPr id="19" name="Rectangle: Rounded Corners 18">
            <a:extLst>
              <a:ext uri="{FF2B5EF4-FFF2-40B4-BE49-F238E27FC236}">
                <a16:creationId xmlns:a16="http://schemas.microsoft.com/office/drawing/2014/main" id="{E5B7CB2F-1CD1-636B-1A43-105B38425FEC}"/>
              </a:ext>
            </a:extLst>
          </p:cNvPr>
          <p:cNvSpPr/>
          <p:nvPr/>
        </p:nvSpPr>
        <p:spPr>
          <a:xfrm>
            <a:off x="6572649" y="1526402"/>
            <a:ext cx="1714464" cy="2391278"/>
          </a:xfrm>
          <a:prstGeom prst="roundRect">
            <a:avLst/>
          </a:prstGeom>
          <a:solidFill>
            <a:srgbClr val="FED6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Mental Capacity </a:t>
            </a:r>
          </a:p>
        </p:txBody>
      </p:sp>
      <p:sp>
        <p:nvSpPr>
          <p:cNvPr id="20" name="Rectangle: Rounded Corners 19">
            <a:extLst>
              <a:ext uri="{FF2B5EF4-FFF2-40B4-BE49-F238E27FC236}">
                <a16:creationId xmlns:a16="http://schemas.microsoft.com/office/drawing/2014/main" id="{21F062FC-240C-EC81-E03A-7819392C843E}"/>
              </a:ext>
            </a:extLst>
          </p:cNvPr>
          <p:cNvSpPr/>
          <p:nvPr/>
        </p:nvSpPr>
        <p:spPr>
          <a:xfrm>
            <a:off x="8527650" y="1576587"/>
            <a:ext cx="1714464" cy="2391277"/>
          </a:xfrm>
          <a:prstGeom prst="roundRect">
            <a:avLst/>
          </a:prstGeom>
          <a:solidFill>
            <a:srgbClr val="FED2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Effective assessments and outcome based support planning</a:t>
            </a:r>
          </a:p>
        </p:txBody>
      </p:sp>
      <p:sp>
        <p:nvSpPr>
          <p:cNvPr id="21" name="Rectangle: Rounded Corners 20">
            <a:extLst>
              <a:ext uri="{FF2B5EF4-FFF2-40B4-BE49-F238E27FC236}">
                <a16:creationId xmlns:a16="http://schemas.microsoft.com/office/drawing/2014/main" id="{4C09738A-62D1-8111-6926-F6AD97F995DF}"/>
              </a:ext>
            </a:extLst>
          </p:cNvPr>
          <p:cNvSpPr/>
          <p:nvPr/>
        </p:nvSpPr>
        <p:spPr>
          <a:xfrm>
            <a:off x="1856322" y="4290928"/>
            <a:ext cx="1663699" cy="2306512"/>
          </a:xfrm>
          <a:prstGeom prst="roundRect">
            <a:avLst/>
          </a:prstGeom>
          <a:solidFill>
            <a:srgbClr val="DAA3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Direct work with individuals and families </a:t>
            </a:r>
          </a:p>
        </p:txBody>
      </p:sp>
      <p:sp>
        <p:nvSpPr>
          <p:cNvPr id="22" name="Rectangle: Rounded Corners 21">
            <a:extLst>
              <a:ext uri="{FF2B5EF4-FFF2-40B4-BE49-F238E27FC236}">
                <a16:creationId xmlns:a16="http://schemas.microsoft.com/office/drawing/2014/main" id="{F28BCBBB-50D8-4998-4478-857AC253873A}"/>
              </a:ext>
            </a:extLst>
          </p:cNvPr>
          <p:cNvSpPr/>
          <p:nvPr/>
        </p:nvSpPr>
        <p:spPr>
          <a:xfrm>
            <a:off x="3757545" y="4277541"/>
            <a:ext cx="1670886" cy="2299393"/>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Supervision, critical reflection and analysis</a:t>
            </a:r>
          </a:p>
        </p:txBody>
      </p:sp>
      <p:sp>
        <p:nvSpPr>
          <p:cNvPr id="23" name="Rectangle: Rounded Corners 22">
            <a:extLst>
              <a:ext uri="{FF2B5EF4-FFF2-40B4-BE49-F238E27FC236}">
                <a16:creationId xmlns:a16="http://schemas.microsoft.com/office/drawing/2014/main" id="{ED869E08-8674-4C41-527C-F4CEE453BAAF}"/>
              </a:ext>
            </a:extLst>
          </p:cNvPr>
          <p:cNvSpPr/>
          <p:nvPr/>
        </p:nvSpPr>
        <p:spPr>
          <a:xfrm>
            <a:off x="5672469" y="4272085"/>
            <a:ext cx="1727436" cy="233894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Tahoma" panose="020B0604030504040204" pitchFamily="34" charset="0"/>
                <a:ea typeface="Tahoma" panose="020B0604030504040204" pitchFamily="34" charset="0"/>
                <a:cs typeface="Tahoma" panose="020B0604030504040204" pitchFamily="34" charset="0"/>
              </a:rPr>
              <a:t>Organisational context </a:t>
            </a:r>
          </a:p>
        </p:txBody>
      </p:sp>
      <p:sp>
        <p:nvSpPr>
          <p:cNvPr id="24" name="Rectangle: Rounded Corners 23">
            <a:extLst>
              <a:ext uri="{FF2B5EF4-FFF2-40B4-BE49-F238E27FC236}">
                <a16:creationId xmlns:a16="http://schemas.microsoft.com/office/drawing/2014/main" id="{4F6DA582-8D5B-3270-C6BB-7C89EE5C1EB2}"/>
              </a:ext>
            </a:extLst>
          </p:cNvPr>
          <p:cNvSpPr/>
          <p:nvPr/>
        </p:nvSpPr>
        <p:spPr>
          <a:xfrm>
            <a:off x="7650075" y="4258499"/>
            <a:ext cx="1727436" cy="2338941"/>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Professional ethics and leadership</a:t>
            </a:r>
          </a:p>
        </p:txBody>
      </p:sp>
      <p:sp>
        <p:nvSpPr>
          <p:cNvPr id="2" name="TextBox 1">
            <a:extLst>
              <a:ext uri="{FF2B5EF4-FFF2-40B4-BE49-F238E27FC236}">
                <a16:creationId xmlns:a16="http://schemas.microsoft.com/office/drawing/2014/main" id="{E1570DF0-6335-C090-AAE9-E427E31D00C3}"/>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 – Adult’s </a:t>
            </a:r>
            <a:endParaRPr lang="en-GB" sz="4000" dirty="0">
              <a:solidFill>
                <a:schemeClr val="bg1"/>
              </a:solidFill>
            </a:endParaRPr>
          </a:p>
        </p:txBody>
      </p:sp>
      <p:sp>
        <p:nvSpPr>
          <p:cNvPr id="3" name="Footer Placeholder 2">
            <a:extLst>
              <a:ext uri="{FF2B5EF4-FFF2-40B4-BE49-F238E27FC236}">
                <a16:creationId xmlns:a16="http://schemas.microsoft.com/office/drawing/2014/main" id="{CA0F207C-7046-83F8-977B-F53979240AB3}"/>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2964074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2460" y="1240360"/>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0B414D0-F399-CA79-CC08-5AC4DA01F3FD}"/>
              </a:ext>
            </a:extLst>
          </p:cNvPr>
          <p:cNvSpPr txBox="1"/>
          <p:nvPr/>
        </p:nvSpPr>
        <p:spPr>
          <a:xfrm>
            <a:off x="349044" y="1240360"/>
            <a:ext cx="11842956" cy="5437386"/>
          </a:xfrm>
          <a:prstGeom prst="rect">
            <a:avLst/>
          </a:prstGeom>
          <a:noFill/>
        </p:spPr>
        <p:txBody>
          <a:bodyPr wrap="square">
            <a:spAutoFit/>
          </a:bodyPr>
          <a:lstStyle/>
          <a:p>
            <a:pPr algn="l">
              <a:lnSpc>
                <a:spcPct val="150000"/>
              </a:lnSpc>
            </a:pPr>
            <a:r>
              <a:rPr lang="en-GB" b="1"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Why?</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Employer benefits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Workforce retention </a:t>
            </a:r>
            <a:b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b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Social workers remain in the profession and continue to develop and progress throughout their social work career.</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High standards of practice</a:t>
            </a:r>
            <a:b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b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Deliver positive outcomes for children, young people, families, and adults who draw on care and support.</a:t>
            </a:r>
            <a:b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br>
            <a:endPar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endParaRPr>
          </a:p>
          <a:p>
            <a:pPr algn="l">
              <a:lnSpc>
                <a:spcPct val="150000"/>
              </a:lnSpc>
            </a:pPr>
            <a:r>
              <a:rPr lang="en-GB" b="1"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Who is the programme for?</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Registered social workers.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NQSWs employed in child and family, adult or mental health services.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Agency NQSWs.</a:t>
            </a:r>
          </a:p>
          <a:p>
            <a:pPr marL="285750" indent="-285750" algn="l">
              <a:lnSpc>
                <a:spcPct val="150000"/>
              </a:lnSpc>
              <a:buFont typeface="Arial" panose="020B0604020202020204" pitchFamily="34" charset="0"/>
              <a:buChar char="•"/>
            </a:pPr>
            <a:r>
              <a:rPr lang="en-GB" b="0" i="0" dirty="0">
                <a:solidFill>
                  <a:srgbClr val="212529"/>
                </a:solidFill>
                <a:effectLst/>
                <a:latin typeface="Tahoma" panose="020B0604030504040204" pitchFamily="34" charset="0"/>
                <a:ea typeface="Tahoma" panose="020B0604030504040204" pitchFamily="34" charset="0"/>
                <a:cs typeface="Tahoma" panose="020B0604030504040204" pitchFamily="34" charset="0"/>
              </a:rPr>
              <a:t>Social workers qualified up to four years. </a:t>
            </a:r>
          </a:p>
        </p:txBody>
      </p:sp>
      <p:sp>
        <p:nvSpPr>
          <p:cNvPr id="10" name="TextBox 9">
            <a:extLst>
              <a:ext uri="{FF2B5EF4-FFF2-40B4-BE49-F238E27FC236}">
                <a16:creationId xmlns:a16="http://schemas.microsoft.com/office/drawing/2014/main" id="{17781CEB-3710-2BE3-FDD8-8294A9946567}"/>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endParaRPr lang="en-GB" sz="4000" dirty="0">
              <a:solidFill>
                <a:schemeClr val="bg1"/>
              </a:solidFill>
            </a:endParaRPr>
          </a:p>
        </p:txBody>
      </p:sp>
      <p:sp>
        <p:nvSpPr>
          <p:cNvPr id="11" name="Footer Placeholder 10">
            <a:extLst>
              <a:ext uri="{FF2B5EF4-FFF2-40B4-BE49-F238E27FC236}">
                <a16:creationId xmlns:a16="http://schemas.microsoft.com/office/drawing/2014/main" id="{550914EE-5082-5C6F-7940-5BF924BC8D5C}"/>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3713369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774" y="5810473"/>
            <a:ext cx="1232646" cy="859373"/>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6C7CB79C-7A43-7E78-C4B6-5E2897A7C281}"/>
              </a:ext>
            </a:extLst>
          </p:cNvPr>
          <p:cNvSpPr txBox="1"/>
          <p:nvPr/>
        </p:nvSpPr>
        <p:spPr>
          <a:xfrm>
            <a:off x="278296" y="1272209"/>
            <a:ext cx="11380304" cy="4300729"/>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The Assessed and Supported Year in Employment (ASYE) is a 12-month, employer led and employment-based programme of support and assessment for newly qualified social workers (NQSWs)</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The programme is for all sectors (statutory and private/voluntary/independent) and across child and family, adult and mental health services. It requires the NQSW to complete a portfolio of evidence that is split into 5 parts</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tab pos="457200" algn="l"/>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Part one – Beginning the ASYE</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tab pos="457200" algn="l"/>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Part 2 – 0 – 3 months</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tab pos="457200" algn="l"/>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Part 3 – 3 – 6 months</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tab pos="457200" algn="l"/>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Part 4 – 6 – 9 months</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tab pos="457200" algn="l"/>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Part 5 – 9 – 12 months</a:t>
            </a:r>
          </a:p>
        </p:txBody>
      </p:sp>
      <p:pic>
        <p:nvPicPr>
          <p:cNvPr id="7" name="Picture 6" descr="Graphical user interface, text, application, Word&#10;&#10;Description automatically generated">
            <a:extLst>
              <a:ext uri="{FF2B5EF4-FFF2-40B4-BE49-F238E27FC236}">
                <a16:creationId xmlns:a16="http://schemas.microsoft.com/office/drawing/2014/main" id="{DC5C2586-6B88-A60B-DE8A-A2C3E58C4B4D}"/>
              </a:ext>
            </a:extLst>
          </p:cNvPr>
          <p:cNvPicPr>
            <a:picLocks noChangeAspect="1"/>
          </p:cNvPicPr>
          <p:nvPr/>
        </p:nvPicPr>
        <p:blipFill rotWithShape="1">
          <a:blip r:embed="rId3"/>
          <a:srcRect l="29803" t="21272" r="26324" b="51349"/>
          <a:stretch/>
        </p:blipFill>
        <p:spPr bwMode="auto">
          <a:xfrm>
            <a:off x="5466021" y="3593731"/>
            <a:ext cx="5570574" cy="1955328"/>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07569A19-1D5E-B03B-20E7-984E9B1E5D0D}"/>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endParaRPr lang="en-GB" sz="4000" dirty="0">
              <a:solidFill>
                <a:schemeClr val="bg1"/>
              </a:solidFill>
            </a:endParaRPr>
          </a:p>
        </p:txBody>
      </p:sp>
      <p:sp>
        <p:nvSpPr>
          <p:cNvPr id="10" name="Footer Placeholder 9">
            <a:extLst>
              <a:ext uri="{FF2B5EF4-FFF2-40B4-BE49-F238E27FC236}">
                <a16:creationId xmlns:a16="http://schemas.microsoft.com/office/drawing/2014/main" id="{C29EAC1D-36AF-3352-3ED1-121DE7288F19}"/>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2130513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picture containing text&#10;&#10;Description automatically generated">
            <a:extLst>
              <a:ext uri="{FF2B5EF4-FFF2-40B4-BE49-F238E27FC236}">
                <a16:creationId xmlns:a16="http://schemas.microsoft.com/office/drawing/2014/main" id="{A2E827AA-0D8A-CD07-7829-FBC4E9ECC4AE}"/>
              </a:ext>
            </a:extLst>
          </p:cNvPr>
          <p:cNvPicPr>
            <a:picLocks noChangeAspect="1"/>
          </p:cNvPicPr>
          <p:nvPr/>
        </p:nvPicPr>
        <p:blipFill rotWithShape="1">
          <a:blip r:embed="rId4"/>
          <a:srcRect l="16442" t="18236" r="51972" b="10833"/>
          <a:stretch/>
        </p:blipFill>
        <p:spPr bwMode="auto">
          <a:xfrm>
            <a:off x="2286000" y="25922"/>
            <a:ext cx="8126360" cy="6832078"/>
          </a:xfrm>
          <a:prstGeom prst="rect">
            <a:avLst/>
          </a:prstGeom>
          <a:ln>
            <a:noFill/>
          </a:ln>
          <a:extLst>
            <a:ext uri="{53640926-AAD7-44D8-BBD7-CCE9431645EC}">
              <a14:shadowObscured xmlns:a14="http://schemas.microsoft.com/office/drawing/2010/main"/>
            </a:ext>
          </a:extLst>
        </p:spPr>
      </p:pic>
      <p:sp>
        <p:nvSpPr>
          <p:cNvPr id="11" name="Footer Placeholder 10">
            <a:extLst>
              <a:ext uri="{FF2B5EF4-FFF2-40B4-BE49-F238E27FC236}">
                <a16:creationId xmlns:a16="http://schemas.microsoft.com/office/drawing/2014/main" id="{A45ACEEB-66B5-0311-FD96-F65738FAAD63}"/>
              </a:ext>
            </a:extLst>
          </p:cNvPr>
          <p:cNvSpPr>
            <a:spLocks noGrp="1"/>
          </p:cNvSpPr>
          <p:nvPr>
            <p:ph type="ftr" sz="quarter" idx="11"/>
          </p:nvPr>
        </p:nvSpPr>
        <p:spPr/>
        <p:txBody>
          <a:bodyPr/>
          <a:lstStyle/>
          <a:p>
            <a:r>
              <a:rPr lang="en-GB"/>
              <a:t>ASYE </a:t>
            </a:r>
          </a:p>
        </p:txBody>
      </p:sp>
    </p:spTree>
    <p:extLst>
      <p:ext uri="{BB962C8B-B14F-4D97-AF65-F5344CB8AC3E}">
        <p14:creationId xmlns:p14="http://schemas.microsoft.com/office/powerpoint/2010/main" val="1845386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34C2B44-BC34-4DF8-9807-A28D82F4D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
        <p:nvSpPr>
          <p:cNvPr id="6" name="Rectangle 5">
            <a:extLst>
              <a:ext uri="{FF2B5EF4-FFF2-40B4-BE49-F238E27FC236}">
                <a16:creationId xmlns:a16="http://schemas.microsoft.com/office/drawing/2014/main" id="{D40EEE0B-CA1E-8A0D-F135-A58CEBE9C2E0}"/>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Footer Placeholder 10">
            <a:extLst>
              <a:ext uri="{FF2B5EF4-FFF2-40B4-BE49-F238E27FC236}">
                <a16:creationId xmlns:a16="http://schemas.microsoft.com/office/drawing/2014/main" id="{A45ACEEB-66B5-0311-FD96-F65738FAAD63}"/>
              </a:ext>
            </a:extLst>
          </p:cNvPr>
          <p:cNvSpPr>
            <a:spLocks noGrp="1"/>
          </p:cNvSpPr>
          <p:nvPr>
            <p:ph type="ftr" sz="quarter" idx="11"/>
          </p:nvPr>
        </p:nvSpPr>
        <p:spPr/>
        <p:txBody>
          <a:bodyPr/>
          <a:lstStyle/>
          <a:p>
            <a:r>
              <a:rPr lang="en-GB"/>
              <a:t>ASYE </a:t>
            </a:r>
          </a:p>
        </p:txBody>
      </p:sp>
      <p:sp>
        <p:nvSpPr>
          <p:cNvPr id="3" name="TextBox 2">
            <a:extLst>
              <a:ext uri="{FF2B5EF4-FFF2-40B4-BE49-F238E27FC236}">
                <a16:creationId xmlns:a16="http://schemas.microsoft.com/office/drawing/2014/main" id="{9BCC86D9-F86F-9AF0-0E82-B233BF363B7E}"/>
              </a:ext>
            </a:extLst>
          </p:cNvPr>
          <p:cNvSpPr txBox="1"/>
          <p:nvPr/>
        </p:nvSpPr>
        <p:spPr>
          <a:xfrm>
            <a:off x="486697" y="1445343"/>
            <a:ext cx="10869561" cy="3340979"/>
          </a:xfrm>
          <a:prstGeom prst="rect">
            <a:avLst/>
          </a:prstGeom>
          <a:noFill/>
        </p:spPr>
        <p:txBody>
          <a:bodyPr wrap="square">
            <a:spAutoFit/>
          </a:bodyPr>
          <a:lstStyle/>
          <a:p>
            <a:pPr>
              <a:lnSpc>
                <a:spcPct val="150000"/>
              </a:lnSpc>
            </a:pPr>
            <a:r>
              <a:rPr lang="en-GB" sz="2400" b="1" dirty="0">
                <a:latin typeface="Tahoma" panose="020B0604030504040204" pitchFamily="34" charset="0"/>
                <a:ea typeface="Tahoma" panose="020B0604030504040204" pitchFamily="34" charset="0"/>
                <a:cs typeface="Tahoma" panose="020B0604030504040204" pitchFamily="34" charset="0"/>
              </a:rPr>
              <a:t>Realising the potential of the workforce</a:t>
            </a:r>
          </a:p>
          <a:p>
            <a:pPr marL="342900" indent="-342900">
              <a:lnSpc>
                <a:spcPct val="15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Setting out career development frameworks and addressing pay disparities </a:t>
            </a:r>
          </a:p>
          <a:p>
            <a:pPr marL="342900" indent="-342900">
              <a:lnSpc>
                <a:spcPct val="15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Providing an Early Career Framework for the first five years in the profession </a:t>
            </a:r>
          </a:p>
          <a:p>
            <a:pPr marL="342900" indent="-342900">
              <a:lnSpc>
                <a:spcPct val="15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Enabling career progression without leaving direct practice through an Expert Practitioner Pathway </a:t>
            </a:r>
          </a:p>
          <a:p>
            <a:pPr marL="342900" indent="-342900">
              <a:lnSpc>
                <a:spcPct val="150000"/>
              </a:lnSpc>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Creating national pay scales to increase consistency and reward expertise. </a:t>
            </a:r>
          </a:p>
        </p:txBody>
      </p:sp>
      <p:sp>
        <p:nvSpPr>
          <p:cNvPr id="5" name="TextBox 4">
            <a:extLst>
              <a:ext uri="{FF2B5EF4-FFF2-40B4-BE49-F238E27FC236}">
                <a16:creationId xmlns:a16="http://schemas.microsoft.com/office/drawing/2014/main" id="{18D5FB40-84F0-B8C6-7C4A-03346AE5FAA5}"/>
              </a:ext>
            </a:extLst>
          </p:cNvPr>
          <p:cNvSpPr txBox="1"/>
          <p:nvPr/>
        </p:nvSpPr>
        <p:spPr>
          <a:xfrm>
            <a:off x="278296" y="149087"/>
            <a:ext cx="11623652"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National context - </a:t>
            </a:r>
            <a:r>
              <a:rPr lang="en-GB" sz="2000" b="1" i="0" dirty="0">
                <a:solidFill>
                  <a:schemeClr val="bg1"/>
                </a:solidFill>
                <a:effectLst/>
                <a:latin typeface="NSPCC-Bold"/>
              </a:rPr>
              <a:t>The independent review of children’s social care final report</a:t>
            </a:r>
            <a:endParaRPr lang="en-GB" sz="4000" dirty="0">
              <a:solidFill>
                <a:schemeClr val="bg1"/>
              </a:solidFill>
            </a:endParaRPr>
          </a:p>
        </p:txBody>
      </p:sp>
    </p:spTree>
    <p:extLst>
      <p:ext uri="{BB962C8B-B14F-4D97-AF65-F5344CB8AC3E}">
        <p14:creationId xmlns:p14="http://schemas.microsoft.com/office/powerpoint/2010/main" val="808840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D87E03-7796-B591-4369-DA4536F384A8}"/>
              </a:ext>
            </a:extLst>
          </p:cNvPr>
          <p:cNvSpPr txBox="1"/>
          <p:nvPr/>
        </p:nvSpPr>
        <p:spPr>
          <a:xfrm>
            <a:off x="271848" y="1944449"/>
            <a:ext cx="1161030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Wigan Council are committed to investing in newly qualified social workers as the workforce of tomorrow. Our assessed and supported year in employment programme supports you through your first year in practice and we have a proven track record of 100% NQSWs passing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their ASYE.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We know starting your career in social work can be challenging, so we aim to provide you the tools to become a confident practitioner delivering outstanding practice with children, young people and their families.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Graphical user interface, application&#10;&#10;Description automatically generated">
            <a:extLst>
              <a:ext uri="{FF2B5EF4-FFF2-40B4-BE49-F238E27FC236}">
                <a16:creationId xmlns:a16="http://schemas.microsoft.com/office/drawing/2014/main" id="{9D6F08EE-C787-A7FF-FA44-B4A5FD8DCE22}"/>
              </a:ext>
            </a:extLst>
          </p:cNvPr>
          <p:cNvPicPr>
            <a:picLocks noChangeAspect="1"/>
          </p:cNvPicPr>
          <p:nvPr/>
        </p:nvPicPr>
        <p:blipFill rotWithShape="1">
          <a:blip r:embed="rId3"/>
          <a:srcRect l="21605" t="46090" r="54021" b="15304"/>
          <a:stretch/>
        </p:blipFill>
        <p:spPr bwMode="auto">
          <a:xfrm>
            <a:off x="5036129" y="4048349"/>
            <a:ext cx="2161856" cy="1926017"/>
          </a:xfrm>
          <a:prstGeom prst="rect">
            <a:avLst/>
          </a:prstGeom>
          <a:ln>
            <a:noFill/>
          </a:ln>
          <a:extLst>
            <a:ext uri="{53640926-AAD7-44D8-BBD7-CCE9431645EC}">
              <a14:shadowObscured xmlns:a14="http://schemas.microsoft.com/office/drawing/2010/main"/>
            </a:ext>
          </a:extLst>
        </p:spPr>
      </p:pic>
      <p:sp>
        <p:nvSpPr>
          <p:cNvPr id="3" name="Footer Placeholder 2">
            <a:extLst>
              <a:ext uri="{FF2B5EF4-FFF2-40B4-BE49-F238E27FC236}">
                <a16:creationId xmlns:a16="http://schemas.microsoft.com/office/drawing/2014/main" id="{8F6BDBDB-C55C-6951-748E-955599A53AFE}"/>
              </a:ext>
            </a:extLst>
          </p:cNvPr>
          <p:cNvSpPr>
            <a:spLocks noGrp="1"/>
          </p:cNvSpPr>
          <p:nvPr>
            <p:ph type="ftr" sz="quarter" idx="11"/>
          </p:nvPr>
        </p:nvSpPr>
        <p:spPr/>
        <p:txBody>
          <a:bodyPr/>
          <a:lstStyle/>
          <a:p>
            <a:r>
              <a:rPr lang="en-GB"/>
              <a:t>ASYE </a:t>
            </a:r>
            <a:endParaRPr lang="en-US"/>
          </a:p>
        </p:txBody>
      </p:sp>
      <p:sp>
        <p:nvSpPr>
          <p:cNvPr id="4" name="Rectangle 3">
            <a:extLst>
              <a:ext uri="{FF2B5EF4-FFF2-40B4-BE49-F238E27FC236}">
                <a16:creationId xmlns:a16="http://schemas.microsoft.com/office/drawing/2014/main" id="{5A68725F-8836-5BC2-94D6-56561D89337D}"/>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960E0DD0-F374-DC45-20FE-6F3A814B8167}"/>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endParaRPr lang="en-GB" sz="4000" dirty="0">
              <a:solidFill>
                <a:schemeClr val="bg1"/>
              </a:solidFill>
            </a:endParaRPr>
          </a:p>
        </p:txBody>
      </p:sp>
      <p:sp>
        <p:nvSpPr>
          <p:cNvPr id="8" name="Rounded Rectangle 9">
            <a:extLst>
              <a:ext uri="{FF2B5EF4-FFF2-40B4-BE49-F238E27FC236}">
                <a16:creationId xmlns:a16="http://schemas.microsoft.com/office/drawing/2014/main" id="{8329DE9C-5FB6-86DB-21B6-00475A399680}"/>
              </a:ext>
            </a:extLst>
          </p:cNvPr>
          <p:cNvSpPr/>
          <p:nvPr/>
        </p:nvSpPr>
        <p:spPr>
          <a:xfrm>
            <a:off x="278296" y="1299140"/>
            <a:ext cx="2502587" cy="420129"/>
          </a:xfrm>
          <a:prstGeom prst="roundRect">
            <a:avLst>
              <a:gd name="adj" fmla="val 50000"/>
            </a:avLst>
          </a:prstGeom>
          <a:solidFill>
            <a:srgbClr val="F7C7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ASYE with Wigan</a:t>
            </a:r>
          </a:p>
        </p:txBody>
      </p:sp>
      <p:pic>
        <p:nvPicPr>
          <p:cNvPr id="11" name="Picture 10" descr="Shape&#10;&#10;Description automatically generated">
            <a:extLst>
              <a:ext uri="{FF2B5EF4-FFF2-40B4-BE49-F238E27FC236}">
                <a16:creationId xmlns:a16="http://schemas.microsoft.com/office/drawing/2014/main" id="{74AB3131-8387-934C-CE20-4B38C241D4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1790" y="5649545"/>
            <a:ext cx="1484630" cy="1035050"/>
          </a:xfrm>
          <a:prstGeom prst="rect">
            <a:avLst/>
          </a:prstGeom>
        </p:spPr>
      </p:pic>
    </p:spTree>
    <p:extLst>
      <p:ext uri="{BB962C8B-B14F-4D97-AF65-F5344CB8AC3E}">
        <p14:creationId xmlns:p14="http://schemas.microsoft.com/office/powerpoint/2010/main" val="3679590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D87E03-7796-B591-4369-DA4536F384A8}"/>
              </a:ext>
            </a:extLst>
          </p:cNvPr>
          <p:cNvSpPr txBox="1"/>
          <p:nvPr/>
        </p:nvSpPr>
        <p:spPr>
          <a:xfrm>
            <a:off x="148857" y="1640484"/>
            <a:ext cx="11584437" cy="4247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Academy Teams</a:t>
            </a: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Following our successful pilot of our first Academy team in 2021, we have expanded to two Academy teams. These teams are built specifically to afford newly qualified social workers the opportunity to learn, grow and develop in a supportive and safe environment, within a culture of kindness, with a caseload tailored to your level of experience.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Duty and assessment, locality, Children in Care, fostering and adoption</a:t>
            </a: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 also have opportunities in our duty and assessment, locality, children in care, fostering and adoption teams for newly qualified social workers. Whilst being located in these teams you would be supported by a team manager, an advanced practitioner and a senior social worker. </a:t>
            </a: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rPr>
              <a:t>You will be supported to engage in our highly commended ASYE programme throughout your first year of employment, with access to dedicated Workforce Development Leads, ASYE assessor, and will be provided with the opportunity to be part of a tailored support and development programme in your second year of practice.</a:t>
            </a:r>
            <a:r>
              <a:rPr kumimoji="0" lang="en-GB"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 name="Footer Placeholder 2">
            <a:extLst>
              <a:ext uri="{FF2B5EF4-FFF2-40B4-BE49-F238E27FC236}">
                <a16:creationId xmlns:a16="http://schemas.microsoft.com/office/drawing/2014/main" id="{EB136D63-9251-24B6-4D6B-D549F1474D08}"/>
              </a:ext>
            </a:extLst>
          </p:cNvPr>
          <p:cNvSpPr>
            <a:spLocks noGrp="1"/>
          </p:cNvSpPr>
          <p:nvPr>
            <p:ph type="ftr" sz="quarter" idx="11"/>
          </p:nvPr>
        </p:nvSpPr>
        <p:spPr/>
        <p:txBody>
          <a:bodyPr/>
          <a:lstStyle/>
          <a:p>
            <a:r>
              <a:rPr lang="en-GB"/>
              <a:t>ASYE </a:t>
            </a:r>
            <a:endParaRPr lang="en-US"/>
          </a:p>
        </p:txBody>
      </p:sp>
      <p:sp>
        <p:nvSpPr>
          <p:cNvPr id="5" name="Rounded Rectangle 9">
            <a:extLst>
              <a:ext uri="{FF2B5EF4-FFF2-40B4-BE49-F238E27FC236}">
                <a16:creationId xmlns:a16="http://schemas.microsoft.com/office/drawing/2014/main" id="{A92CEB3E-2231-62E7-460A-8EA4F0DE653B}"/>
              </a:ext>
            </a:extLst>
          </p:cNvPr>
          <p:cNvSpPr/>
          <p:nvPr/>
        </p:nvSpPr>
        <p:spPr>
          <a:xfrm>
            <a:off x="278296" y="1299140"/>
            <a:ext cx="2502587" cy="420129"/>
          </a:xfrm>
          <a:prstGeom prst="roundRect">
            <a:avLst>
              <a:gd name="adj" fmla="val 50000"/>
            </a:avLst>
          </a:prstGeom>
          <a:solidFill>
            <a:srgbClr val="F7C7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ASYE with Wigan</a:t>
            </a:r>
          </a:p>
        </p:txBody>
      </p:sp>
      <p:sp>
        <p:nvSpPr>
          <p:cNvPr id="4" name="Rectangle 3">
            <a:extLst>
              <a:ext uri="{FF2B5EF4-FFF2-40B4-BE49-F238E27FC236}">
                <a16:creationId xmlns:a16="http://schemas.microsoft.com/office/drawing/2014/main" id="{3442282D-5259-5892-13AC-82E11D4812B6}"/>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D6EDAF09-5347-8C73-638E-36F3F928DD63}"/>
              </a:ext>
            </a:extLst>
          </p:cNvPr>
          <p:cNvSpPr txBox="1"/>
          <p:nvPr/>
        </p:nvSpPr>
        <p:spPr>
          <a:xfrm>
            <a:off x="278296" y="149087"/>
            <a:ext cx="7643191" cy="70788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ASYE</a:t>
            </a:r>
            <a:endParaRPr lang="en-GB" sz="4000" dirty="0">
              <a:solidFill>
                <a:schemeClr val="bg1"/>
              </a:solidFill>
            </a:endParaRPr>
          </a:p>
        </p:txBody>
      </p:sp>
      <p:pic>
        <p:nvPicPr>
          <p:cNvPr id="8" name="Picture 7" descr="Shape&#10;&#10;Description automatically generated">
            <a:extLst>
              <a:ext uri="{FF2B5EF4-FFF2-40B4-BE49-F238E27FC236}">
                <a16:creationId xmlns:a16="http://schemas.microsoft.com/office/drawing/2014/main" id="{3F50396A-6A57-84A1-0E55-223D820ECB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6825" y="5835936"/>
            <a:ext cx="1306317" cy="910734"/>
          </a:xfrm>
          <a:prstGeom prst="rect">
            <a:avLst/>
          </a:prstGeom>
        </p:spPr>
      </p:pic>
    </p:spTree>
    <p:extLst>
      <p:ext uri="{BB962C8B-B14F-4D97-AF65-F5344CB8AC3E}">
        <p14:creationId xmlns:p14="http://schemas.microsoft.com/office/powerpoint/2010/main" val="2519043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99F1C3-6906-BC63-BC23-D8A4F4EBA809}"/>
              </a:ext>
            </a:extLst>
          </p:cNvPr>
          <p:cNvSpPr>
            <a:spLocks noGrp="1"/>
          </p:cNvSpPr>
          <p:nvPr>
            <p:ph type="ftr" sz="quarter" idx="11"/>
          </p:nvPr>
        </p:nvSpPr>
        <p:spPr/>
        <p:txBody>
          <a:bodyPr/>
          <a:lstStyle/>
          <a:p>
            <a:r>
              <a:rPr lang="en-GB"/>
              <a:t>ASYE </a:t>
            </a:r>
            <a:endParaRPr lang="en-US"/>
          </a:p>
        </p:txBody>
      </p:sp>
      <p:sp>
        <p:nvSpPr>
          <p:cNvPr id="4" name="Rectangle 3">
            <a:extLst>
              <a:ext uri="{FF2B5EF4-FFF2-40B4-BE49-F238E27FC236}">
                <a16:creationId xmlns:a16="http://schemas.microsoft.com/office/drawing/2014/main" id="{0A2BC7E2-2070-4F73-34B8-6C4B789B3DBB}"/>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descr="Graphical user interface, text, application&#10;&#10;Description automatically generated">
            <a:extLst>
              <a:ext uri="{FF2B5EF4-FFF2-40B4-BE49-F238E27FC236}">
                <a16:creationId xmlns:a16="http://schemas.microsoft.com/office/drawing/2014/main" id="{8B4F4E03-254D-A66D-C527-B8DA2C94F2D6}"/>
              </a:ext>
            </a:extLst>
          </p:cNvPr>
          <p:cNvPicPr>
            <a:picLocks noChangeAspect="1"/>
          </p:cNvPicPr>
          <p:nvPr/>
        </p:nvPicPr>
        <p:blipFill rotWithShape="1">
          <a:blip r:embed="rId3"/>
          <a:srcRect l="24595" t="28560" r="44161" b="22789"/>
          <a:stretch/>
        </p:blipFill>
        <p:spPr bwMode="auto">
          <a:xfrm>
            <a:off x="1690577" y="231354"/>
            <a:ext cx="8048845" cy="6490121"/>
          </a:xfrm>
          <a:prstGeom prst="rect">
            <a:avLst/>
          </a:prstGeom>
          <a:ln>
            <a:noFill/>
          </a:ln>
          <a:extLst>
            <a:ext uri="{53640926-AAD7-44D8-BBD7-CCE9431645EC}">
              <a14:shadowObscured xmlns:a14="http://schemas.microsoft.com/office/drawing/2010/main"/>
            </a:ext>
          </a:extLst>
        </p:spPr>
      </p:pic>
      <p:pic>
        <p:nvPicPr>
          <p:cNvPr id="6" name="Picture 5" descr="Shape&#10;&#10;Description automatically generated">
            <a:extLst>
              <a:ext uri="{FF2B5EF4-FFF2-40B4-BE49-F238E27FC236}">
                <a16:creationId xmlns:a16="http://schemas.microsoft.com/office/drawing/2014/main" id="{85F848FF-55BA-BD7D-CD35-19D5D8A423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Tree>
    <p:extLst>
      <p:ext uri="{BB962C8B-B14F-4D97-AF65-F5344CB8AC3E}">
        <p14:creationId xmlns:p14="http://schemas.microsoft.com/office/powerpoint/2010/main" val="1332782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BEFA92-B523-2EB8-94C4-3C87608CBB56}"/>
              </a:ext>
            </a:extLst>
          </p:cNvPr>
          <p:cNvPicPr>
            <a:picLocks noChangeAspect="1"/>
          </p:cNvPicPr>
          <p:nvPr/>
        </p:nvPicPr>
        <p:blipFill>
          <a:blip r:embed="rId3"/>
          <a:stretch>
            <a:fillRect/>
          </a:stretch>
        </p:blipFill>
        <p:spPr>
          <a:xfrm>
            <a:off x="931262" y="1958945"/>
            <a:ext cx="10010500" cy="3371380"/>
          </a:xfrm>
          <a:prstGeom prst="rect">
            <a:avLst/>
          </a:prstGeom>
        </p:spPr>
      </p:pic>
      <p:sp>
        <p:nvSpPr>
          <p:cNvPr id="2" name="Footer Placeholder 1">
            <a:extLst>
              <a:ext uri="{FF2B5EF4-FFF2-40B4-BE49-F238E27FC236}">
                <a16:creationId xmlns:a16="http://schemas.microsoft.com/office/drawing/2014/main" id="{AFD1808B-FE20-0D88-E5C9-C72E2BCB50F5}"/>
              </a:ext>
            </a:extLst>
          </p:cNvPr>
          <p:cNvSpPr>
            <a:spLocks noGrp="1"/>
          </p:cNvSpPr>
          <p:nvPr>
            <p:ph type="ftr" sz="quarter" idx="11"/>
          </p:nvPr>
        </p:nvSpPr>
        <p:spPr/>
        <p:txBody>
          <a:bodyPr/>
          <a:lstStyle/>
          <a:p>
            <a:r>
              <a:rPr lang="en-GB"/>
              <a:t>ASYE </a:t>
            </a:r>
            <a:endParaRPr lang="en-US"/>
          </a:p>
        </p:txBody>
      </p:sp>
      <p:sp>
        <p:nvSpPr>
          <p:cNvPr id="4" name="Rounded Rectangle 9">
            <a:extLst>
              <a:ext uri="{FF2B5EF4-FFF2-40B4-BE49-F238E27FC236}">
                <a16:creationId xmlns:a16="http://schemas.microsoft.com/office/drawing/2014/main" id="{654A09C6-2D3F-A7F2-0A1A-810E784D8D43}"/>
              </a:ext>
            </a:extLst>
          </p:cNvPr>
          <p:cNvSpPr/>
          <p:nvPr/>
        </p:nvSpPr>
        <p:spPr>
          <a:xfrm>
            <a:off x="185530" y="1172333"/>
            <a:ext cx="1654287" cy="420129"/>
          </a:xfrm>
          <a:prstGeom prst="roundRect">
            <a:avLst>
              <a:gd name="adj" fmla="val 50000"/>
            </a:avLst>
          </a:prstGeom>
          <a:solidFill>
            <a:srgbClr val="F7C7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Testimony</a:t>
            </a:r>
          </a:p>
        </p:txBody>
      </p:sp>
      <p:sp>
        <p:nvSpPr>
          <p:cNvPr id="5" name="Rectangle 4">
            <a:extLst>
              <a:ext uri="{FF2B5EF4-FFF2-40B4-BE49-F238E27FC236}">
                <a16:creationId xmlns:a16="http://schemas.microsoft.com/office/drawing/2014/main" id="{E9F2BEBA-1818-4B65-3284-F04543A39E8F}"/>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descr="Shape&#10;&#10;Description automatically generated">
            <a:extLst>
              <a:ext uri="{FF2B5EF4-FFF2-40B4-BE49-F238E27FC236}">
                <a16:creationId xmlns:a16="http://schemas.microsoft.com/office/drawing/2014/main" id="{AF9F2E69-74E6-48AD-3B04-33F88F8B69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1790" y="5649545"/>
            <a:ext cx="1484630" cy="1035050"/>
          </a:xfrm>
          <a:prstGeom prst="rect">
            <a:avLst/>
          </a:prstGeom>
        </p:spPr>
      </p:pic>
    </p:spTree>
    <p:extLst>
      <p:ext uri="{BB962C8B-B14F-4D97-AF65-F5344CB8AC3E}">
        <p14:creationId xmlns:p14="http://schemas.microsoft.com/office/powerpoint/2010/main" val="157617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5689CCFA-A3AE-7A03-E85F-B98B5EABEE29}"/>
              </a:ext>
            </a:extLst>
          </p:cNvPr>
          <p:cNvPicPr>
            <a:picLocks noChangeAspect="1"/>
          </p:cNvPicPr>
          <p:nvPr/>
        </p:nvPicPr>
        <p:blipFill>
          <a:blip r:embed="rId3"/>
          <a:stretch>
            <a:fillRect/>
          </a:stretch>
        </p:blipFill>
        <p:spPr>
          <a:xfrm>
            <a:off x="10659293" y="5554718"/>
            <a:ext cx="1222856" cy="1220162"/>
          </a:xfrm>
          <a:prstGeom prst="rect">
            <a:avLst/>
          </a:prstGeom>
        </p:spPr>
      </p:pic>
      <p:sp>
        <p:nvSpPr>
          <p:cNvPr id="2" name="TextBox 1">
            <a:extLst>
              <a:ext uri="{FF2B5EF4-FFF2-40B4-BE49-F238E27FC236}">
                <a16:creationId xmlns:a16="http://schemas.microsoft.com/office/drawing/2014/main" id="{533B271B-E745-E52E-66B4-19A4739A99AF}"/>
              </a:ext>
            </a:extLst>
          </p:cNvPr>
          <p:cNvSpPr txBox="1"/>
          <p:nvPr/>
        </p:nvSpPr>
        <p:spPr>
          <a:xfrm>
            <a:off x="782053" y="2057400"/>
            <a:ext cx="9877240" cy="3040769"/>
          </a:xfrm>
          <a:prstGeom prst="rect">
            <a:avLst/>
          </a:prstGeom>
          <a:solidFill>
            <a:srgbClr val="FF3399"/>
          </a:solidFill>
        </p:spPr>
        <p:txBody>
          <a:bodyPr wrap="square" rtlCol="0">
            <a:spAutoFit/>
          </a:bodyPr>
          <a:lstStyle/>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support from the Workforce Development Leads gave me more confidence in myself and my decision making, I really appreciated opportunities for reflective discussion and learning from other’s experiences, I felt like I always had someone to talk things through with and ask questions or go through processes. </a:t>
            </a:r>
          </a:p>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I have recently started my SSYE and have really gained valuable experience of learning from experienced colleagues through the quarterly sessions. They have provided opportunity for thoughtful discussion and I look forward to what the rest of the year has in store!</a:t>
            </a:r>
          </a:p>
          <a:p>
            <a:pPr>
              <a:lnSpc>
                <a:spcPct val="107000"/>
              </a:lnSpc>
              <a:spcAft>
                <a:spcPts val="800"/>
              </a:spcAft>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 Ella, Locality social worker </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Footer Placeholder 2">
            <a:extLst>
              <a:ext uri="{FF2B5EF4-FFF2-40B4-BE49-F238E27FC236}">
                <a16:creationId xmlns:a16="http://schemas.microsoft.com/office/drawing/2014/main" id="{698BE177-0079-1D62-3B22-BD61B5A86BAB}"/>
              </a:ext>
            </a:extLst>
          </p:cNvPr>
          <p:cNvSpPr>
            <a:spLocks noGrp="1"/>
          </p:cNvSpPr>
          <p:nvPr>
            <p:ph type="ftr" sz="quarter" idx="11"/>
          </p:nvPr>
        </p:nvSpPr>
        <p:spPr/>
        <p:txBody>
          <a:bodyPr/>
          <a:lstStyle/>
          <a:p>
            <a:r>
              <a:rPr lang="en-GB"/>
              <a:t>ASYE </a:t>
            </a:r>
            <a:endParaRPr lang="en-US"/>
          </a:p>
        </p:txBody>
      </p:sp>
      <p:sp>
        <p:nvSpPr>
          <p:cNvPr id="4" name="Rounded Rectangle 9">
            <a:extLst>
              <a:ext uri="{FF2B5EF4-FFF2-40B4-BE49-F238E27FC236}">
                <a16:creationId xmlns:a16="http://schemas.microsoft.com/office/drawing/2014/main" id="{AADA9AF0-C890-E640-B9EF-94A313A66D98}"/>
              </a:ext>
            </a:extLst>
          </p:cNvPr>
          <p:cNvSpPr/>
          <p:nvPr/>
        </p:nvSpPr>
        <p:spPr>
          <a:xfrm>
            <a:off x="185530" y="1172333"/>
            <a:ext cx="1654287" cy="420129"/>
          </a:xfrm>
          <a:prstGeom prst="roundRect">
            <a:avLst>
              <a:gd name="adj" fmla="val 50000"/>
            </a:avLst>
          </a:prstGeom>
          <a:solidFill>
            <a:srgbClr val="F7C7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Testimony</a:t>
            </a:r>
          </a:p>
        </p:txBody>
      </p:sp>
      <p:sp>
        <p:nvSpPr>
          <p:cNvPr id="5" name="Rectangle 4">
            <a:extLst>
              <a:ext uri="{FF2B5EF4-FFF2-40B4-BE49-F238E27FC236}">
                <a16:creationId xmlns:a16="http://schemas.microsoft.com/office/drawing/2014/main" id="{29447078-D93D-BD00-A058-892A56114EAA}"/>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Shape&#10;&#10;Description automatically generated">
            <a:extLst>
              <a:ext uri="{FF2B5EF4-FFF2-40B4-BE49-F238E27FC236}">
                <a16:creationId xmlns:a16="http://schemas.microsoft.com/office/drawing/2014/main" id="{BE4A5A0F-7245-101E-E4F2-E3B97FEB47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Tree>
    <p:extLst>
      <p:ext uri="{BB962C8B-B14F-4D97-AF65-F5344CB8AC3E}">
        <p14:creationId xmlns:p14="http://schemas.microsoft.com/office/powerpoint/2010/main" val="188802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3B271B-E745-E52E-66B4-19A4739A99AF}"/>
              </a:ext>
            </a:extLst>
          </p:cNvPr>
          <p:cNvSpPr txBox="1"/>
          <p:nvPr/>
        </p:nvSpPr>
        <p:spPr>
          <a:xfrm>
            <a:off x="782053" y="2057400"/>
            <a:ext cx="9877240" cy="2744406"/>
          </a:xfrm>
          <a:prstGeom prst="rect">
            <a:avLst/>
          </a:prstGeom>
          <a:solidFill>
            <a:srgbClr val="FF3399"/>
          </a:solidFill>
        </p:spPr>
        <p:txBody>
          <a:bodyPr wrap="square" rtlCol="0">
            <a:spAutoFit/>
          </a:bodyPr>
          <a:lstStyle/>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The ASYE year was amazing, I had the support of the other ASYE social workers who I could link in with, as and when. I also had great support from the Workforce Development Leads, who where there to offer support/guidance and sometimes just a listening ear. </a:t>
            </a:r>
          </a:p>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I am currently coming to the end of my SSYE year and again I have felt fully supported. I have on a number of occasions reached out to the Workforce Development Leads for support, guidance and practical advice. I have found this support invaluable. </a:t>
            </a:r>
          </a:p>
          <a:p>
            <a:pPr>
              <a:lnSpc>
                <a:spcPct val="107000"/>
              </a:lnSpc>
              <a:spcAft>
                <a:spcPts val="800"/>
              </a:spcAft>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 Emma, Children in Care social worker </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Footer Placeholder 2">
            <a:extLst>
              <a:ext uri="{FF2B5EF4-FFF2-40B4-BE49-F238E27FC236}">
                <a16:creationId xmlns:a16="http://schemas.microsoft.com/office/drawing/2014/main" id="{D3196D01-0414-09C1-F982-E27F0429F965}"/>
              </a:ext>
            </a:extLst>
          </p:cNvPr>
          <p:cNvSpPr>
            <a:spLocks noGrp="1"/>
          </p:cNvSpPr>
          <p:nvPr>
            <p:ph type="ftr" sz="quarter" idx="11"/>
          </p:nvPr>
        </p:nvSpPr>
        <p:spPr/>
        <p:txBody>
          <a:bodyPr/>
          <a:lstStyle/>
          <a:p>
            <a:r>
              <a:rPr lang="en-GB"/>
              <a:t>ASYE </a:t>
            </a:r>
            <a:endParaRPr lang="en-US"/>
          </a:p>
        </p:txBody>
      </p:sp>
      <p:sp>
        <p:nvSpPr>
          <p:cNvPr id="4" name="Rounded Rectangle 9">
            <a:extLst>
              <a:ext uri="{FF2B5EF4-FFF2-40B4-BE49-F238E27FC236}">
                <a16:creationId xmlns:a16="http://schemas.microsoft.com/office/drawing/2014/main" id="{622EB4B9-517A-7F9C-9C73-4CEB03EF51FA}"/>
              </a:ext>
            </a:extLst>
          </p:cNvPr>
          <p:cNvSpPr/>
          <p:nvPr/>
        </p:nvSpPr>
        <p:spPr>
          <a:xfrm>
            <a:off x="185530" y="1172333"/>
            <a:ext cx="1654287" cy="420129"/>
          </a:xfrm>
          <a:prstGeom prst="roundRect">
            <a:avLst>
              <a:gd name="adj" fmla="val 50000"/>
            </a:avLst>
          </a:prstGeom>
          <a:solidFill>
            <a:srgbClr val="F7C7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Testimony</a:t>
            </a:r>
          </a:p>
        </p:txBody>
      </p:sp>
      <p:sp>
        <p:nvSpPr>
          <p:cNvPr id="5" name="Rectangle 4">
            <a:extLst>
              <a:ext uri="{FF2B5EF4-FFF2-40B4-BE49-F238E27FC236}">
                <a16:creationId xmlns:a16="http://schemas.microsoft.com/office/drawing/2014/main" id="{DE4E0758-3ED6-8FFD-A8A0-DFA74194381E}"/>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Shape&#10;&#10;Description automatically generated">
            <a:extLst>
              <a:ext uri="{FF2B5EF4-FFF2-40B4-BE49-F238E27FC236}">
                <a16:creationId xmlns:a16="http://schemas.microsoft.com/office/drawing/2014/main" id="{E038BAFB-C83D-1078-827A-93F5235C12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64293"/>
            <a:ext cx="1484630" cy="1035050"/>
          </a:xfrm>
          <a:prstGeom prst="rect">
            <a:avLst/>
          </a:prstGeom>
        </p:spPr>
      </p:pic>
    </p:spTree>
    <p:extLst>
      <p:ext uri="{BB962C8B-B14F-4D97-AF65-F5344CB8AC3E}">
        <p14:creationId xmlns:p14="http://schemas.microsoft.com/office/powerpoint/2010/main" val="388498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783EACFD-F0B4-3A40-9B53-85DC358046F7}"/>
              </a:ext>
            </a:extLst>
          </p:cNvPr>
          <p:cNvSpPr/>
          <p:nvPr/>
        </p:nvSpPr>
        <p:spPr>
          <a:xfrm>
            <a:off x="185530" y="1172333"/>
            <a:ext cx="1654287" cy="420129"/>
          </a:xfrm>
          <a:prstGeom prst="roundRect">
            <a:avLst>
              <a:gd name="adj" fmla="val 50000"/>
            </a:avLst>
          </a:prstGeom>
          <a:solidFill>
            <a:srgbClr val="F7C7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C3C3B"/>
                </a:solidFill>
                <a:effectLst/>
                <a:uLnTx/>
                <a:uFillTx/>
                <a:latin typeface="Tahoma" panose="020B0604030504040204" pitchFamily="34" charset="0"/>
                <a:ea typeface="Tahoma" panose="020B0604030504040204" pitchFamily="34" charset="0"/>
                <a:cs typeface="Tahoma" panose="020B0604030504040204" pitchFamily="34" charset="0"/>
              </a:rPr>
              <a:t>Testimony</a:t>
            </a:r>
          </a:p>
        </p:txBody>
      </p:sp>
      <p:sp>
        <p:nvSpPr>
          <p:cNvPr id="2" name="TextBox 1">
            <a:extLst>
              <a:ext uri="{FF2B5EF4-FFF2-40B4-BE49-F238E27FC236}">
                <a16:creationId xmlns:a16="http://schemas.microsoft.com/office/drawing/2014/main" id="{533B271B-E745-E52E-66B4-19A4739A99AF}"/>
              </a:ext>
            </a:extLst>
          </p:cNvPr>
          <p:cNvSpPr txBox="1"/>
          <p:nvPr/>
        </p:nvSpPr>
        <p:spPr>
          <a:xfrm>
            <a:off x="782053" y="2057400"/>
            <a:ext cx="9877240" cy="2481128"/>
          </a:xfrm>
          <a:prstGeom prst="rect">
            <a:avLst/>
          </a:prstGeom>
          <a:solidFill>
            <a:srgbClr val="FF3399"/>
          </a:solidFill>
        </p:spPr>
        <p:txBody>
          <a:bodyPr wrap="square" rtlCol="0">
            <a:spAutoFit/>
          </a:bodyPr>
          <a:lstStyle/>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I found the ASYE programme to be really supportive, I was never without someone I could go to for help. The Workforce Development Leads are really experienced and have lots of knowledge and practice examples to share. It was also useful to work along other NQSWs from different teams as it gave me insight into services that I otherwise wouldn’t come across.</a:t>
            </a:r>
          </a:p>
          <a:p>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It’s great to know there is now the offer of an SSYE to support with my continued development and confidence as an autonomous social work practitioner</a:t>
            </a:r>
          </a:p>
          <a:p>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GB" sz="1800" dirty="0">
                <a:solidFill>
                  <a:schemeClr val="bg1"/>
                </a:solidFill>
                <a:effectLst/>
                <a:latin typeface="Tahoma" panose="020B0604030504040204" pitchFamily="34" charset="0"/>
                <a:ea typeface="Tahoma" panose="020B0604030504040204" pitchFamily="34" charset="0"/>
                <a:cs typeface="Tahoma" panose="020B0604030504040204" pitchFamily="34" charset="0"/>
              </a:rPr>
              <a:t>- Megan, Children in Care social worker </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Footer Placeholder 2">
            <a:extLst>
              <a:ext uri="{FF2B5EF4-FFF2-40B4-BE49-F238E27FC236}">
                <a16:creationId xmlns:a16="http://schemas.microsoft.com/office/drawing/2014/main" id="{F30FB84C-E195-D4C9-4B07-6EAB28071D9E}"/>
              </a:ext>
            </a:extLst>
          </p:cNvPr>
          <p:cNvSpPr>
            <a:spLocks noGrp="1"/>
          </p:cNvSpPr>
          <p:nvPr>
            <p:ph type="ftr" sz="quarter" idx="11"/>
          </p:nvPr>
        </p:nvSpPr>
        <p:spPr/>
        <p:txBody>
          <a:bodyPr/>
          <a:lstStyle/>
          <a:p>
            <a:r>
              <a:rPr lang="en-GB"/>
              <a:t>ASYE </a:t>
            </a:r>
            <a:endParaRPr lang="en-US"/>
          </a:p>
        </p:txBody>
      </p:sp>
      <p:sp>
        <p:nvSpPr>
          <p:cNvPr id="4" name="Rectangle 3">
            <a:extLst>
              <a:ext uri="{FF2B5EF4-FFF2-40B4-BE49-F238E27FC236}">
                <a16:creationId xmlns:a16="http://schemas.microsoft.com/office/drawing/2014/main" id="{83BA0AF4-5004-4FA7-6DAC-60A7F775A56C}"/>
              </a:ext>
            </a:extLst>
          </p:cNvPr>
          <p:cNvSpPr/>
          <p:nvPr/>
        </p:nvSpPr>
        <p:spPr>
          <a:xfrm>
            <a:off x="0" y="0"/>
            <a:ext cx="12192000" cy="1123122"/>
          </a:xfrm>
          <a:prstGeom prst="rect">
            <a:avLst/>
          </a:prstGeom>
          <a:solidFill>
            <a:srgbClr val="CC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Shape&#10;&#10;Description automatically generated">
            <a:extLst>
              <a:ext uri="{FF2B5EF4-FFF2-40B4-BE49-F238E27FC236}">
                <a16:creationId xmlns:a16="http://schemas.microsoft.com/office/drawing/2014/main" id="{BF50694A-A515-9C40-FAAB-2A8BBC044B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790" y="5634797"/>
            <a:ext cx="1484630" cy="1035050"/>
          </a:xfrm>
          <a:prstGeom prst="rect">
            <a:avLst/>
          </a:prstGeom>
        </p:spPr>
      </p:pic>
    </p:spTree>
    <p:extLst>
      <p:ext uri="{BB962C8B-B14F-4D97-AF65-F5344CB8AC3E}">
        <p14:creationId xmlns:p14="http://schemas.microsoft.com/office/powerpoint/2010/main" val="2464436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1573</Words>
  <Application>Microsoft Office PowerPoint</Application>
  <PresentationFormat>Widescreen</PresentationFormat>
  <Paragraphs>161</Paragraphs>
  <Slides>20</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NSPCC-Bold</vt:lpstr>
      <vt:lpstr>Tahoma</vt:lpstr>
      <vt:lpstr>Wingdings</vt:lpstr>
      <vt:lpstr>Office Theme</vt:lpstr>
      <vt:lpstr>An introduction to the Assessed and Supported Year in Employment (ASYE)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that Job’ Session   </dc:title>
  <dc:creator>Droogan, Leanne</dc:creator>
  <cp:lastModifiedBy>McLoughlin, Janine</cp:lastModifiedBy>
  <cp:revision>4</cp:revision>
  <dcterms:created xsi:type="dcterms:W3CDTF">2024-02-02T18:42:14Z</dcterms:created>
  <dcterms:modified xsi:type="dcterms:W3CDTF">2024-02-06T21:20:44Z</dcterms:modified>
</cp:coreProperties>
</file>