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1"/>
  </p:notesMasterIdLst>
  <p:sldIdLst>
    <p:sldId id="256" r:id="rId6"/>
    <p:sldId id="277" r:id="rId7"/>
    <p:sldId id="257" r:id="rId8"/>
    <p:sldId id="398" r:id="rId9"/>
    <p:sldId id="292" r:id="rId10"/>
    <p:sldId id="390" r:id="rId11"/>
    <p:sldId id="391" r:id="rId12"/>
    <p:sldId id="286" r:id="rId13"/>
    <p:sldId id="389" r:id="rId14"/>
    <p:sldId id="411" r:id="rId15"/>
    <p:sldId id="417" r:id="rId16"/>
    <p:sldId id="413" r:id="rId17"/>
    <p:sldId id="414" r:id="rId18"/>
    <p:sldId id="418" r:id="rId19"/>
    <p:sldId id="416" r:id="rId2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9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94626" autoAdjust="0"/>
  </p:normalViewPr>
  <p:slideViewPr>
    <p:cSldViewPr>
      <p:cViewPr varScale="1">
        <p:scale>
          <a:sx n="38" d="100"/>
          <a:sy n="38" d="100"/>
        </p:scale>
        <p:origin x="952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6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1FFAE-CA03-5745-AE64-645AF86D173D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1ADBA-C875-F145-9EA8-1102EAF8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97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34529"/>
            <a:ext cx="4267200" cy="547688"/>
          </a:xfrm>
          <a:prstGeom prst="rect">
            <a:avLst/>
          </a:prstGeom>
        </p:spPr>
        <p:txBody>
          <a:bodyPr/>
          <a:lstStyle/>
          <a:p>
            <a:fld id="{0E02DD0C-EC2D-42F2-9BD3-D652E89004CA}" type="datetimeFigureOut">
              <a:rPr lang="en-GB" smtClean="0"/>
              <a:t>15/10/2025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9534529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06400" y="9534529"/>
            <a:ext cx="4267200" cy="547688"/>
          </a:xfrm>
          <a:prstGeom prst="rect">
            <a:avLst/>
          </a:prstGeom>
        </p:spPr>
        <p:txBody>
          <a:bodyPr/>
          <a:lstStyle/>
          <a:p>
            <a:fld id="{03FBBDEF-BE10-46EB-B988-A0DF5A4392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984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5686" y="3537863"/>
            <a:ext cx="15544800" cy="9797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5686" y="4535719"/>
            <a:ext cx="12801600" cy="1759859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363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156" y="4251829"/>
            <a:ext cx="15544800" cy="2043113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156" y="2001548"/>
            <a:ext cx="155448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78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34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13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91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69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4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26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34529"/>
            <a:ext cx="4267200" cy="547688"/>
          </a:xfrm>
          <a:prstGeom prst="rect">
            <a:avLst/>
          </a:prstGeom>
        </p:spPr>
        <p:txBody>
          <a:bodyPr/>
          <a:lstStyle/>
          <a:p>
            <a:fld id="{0E02DD0C-EC2D-42F2-9BD3-D652E89004CA}" type="datetimeFigureOut">
              <a:rPr lang="en-GB" smtClean="0"/>
              <a:t>15/10/2025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9534529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06400" y="9534529"/>
            <a:ext cx="4267200" cy="547688"/>
          </a:xfrm>
          <a:prstGeom prst="rect">
            <a:avLst/>
          </a:prstGeom>
        </p:spPr>
        <p:txBody>
          <a:bodyPr/>
          <a:lstStyle/>
          <a:p>
            <a:fld id="{03FBBDEF-BE10-46EB-B988-A0DF5A43929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229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07203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07203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5757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2"/>
            <a:ext cx="8080376" cy="959645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84" indent="0">
              <a:buNone/>
              <a:defRPr sz="3000" b="1"/>
            </a:lvl2pPr>
            <a:lvl3pPr marL="1371567" indent="0">
              <a:buNone/>
              <a:defRPr sz="2700" b="1"/>
            </a:lvl3pPr>
            <a:lvl4pPr marL="2057349" indent="0">
              <a:buNone/>
              <a:defRPr sz="2400" b="1"/>
            </a:lvl4pPr>
            <a:lvl5pPr marL="2743131" indent="0">
              <a:buNone/>
              <a:defRPr sz="2400" b="1"/>
            </a:lvl5pPr>
            <a:lvl6pPr marL="3428915" indent="0">
              <a:buNone/>
              <a:defRPr sz="2400" b="1"/>
            </a:lvl6pPr>
            <a:lvl7pPr marL="4114698" indent="0">
              <a:buNone/>
              <a:defRPr sz="2400" b="1"/>
            </a:lvl7pPr>
            <a:lvl8pPr marL="4800480" indent="0">
              <a:buNone/>
              <a:defRPr sz="2400" b="1"/>
            </a:lvl8pPr>
            <a:lvl9pPr marL="5486264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5" y="2302672"/>
            <a:ext cx="8083550" cy="959645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84" indent="0">
              <a:buNone/>
              <a:defRPr sz="3000" b="1"/>
            </a:lvl2pPr>
            <a:lvl3pPr marL="1371567" indent="0">
              <a:buNone/>
              <a:defRPr sz="2700" b="1"/>
            </a:lvl3pPr>
            <a:lvl4pPr marL="2057349" indent="0">
              <a:buNone/>
              <a:defRPr sz="2400" b="1"/>
            </a:lvl4pPr>
            <a:lvl5pPr marL="2743131" indent="0">
              <a:buNone/>
              <a:defRPr sz="2400" b="1"/>
            </a:lvl5pPr>
            <a:lvl6pPr marL="3428915" indent="0">
              <a:buNone/>
              <a:defRPr sz="2400" b="1"/>
            </a:lvl6pPr>
            <a:lvl7pPr marL="4114698" indent="0">
              <a:buNone/>
              <a:defRPr sz="2400" b="1"/>
            </a:lvl7pPr>
            <a:lvl8pPr marL="4800480" indent="0">
              <a:buNone/>
              <a:defRPr sz="2400" b="1"/>
            </a:lvl8pPr>
            <a:lvl9pPr marL="5486264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5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1058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9558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404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609146"/>
            <a:ext cx="6016626" cy="1132568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554720"/>
            <a:ext cx="10223500" cy="8779670"/>
          </a:xfrm>
        </p:spPr>
        <p:txBody>
          <a:bodyPr/>
          <a:lstStyle>
            <a:lvl1pPr>
              <a:defRPr sz="4200"/>
            </a:lvl1pPr>
            <a:lvl2pPr>
              <a:defRPr sz="39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5" y="1953088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784" indent="0">
              <a:buNone/>
              <a:defRPr sz="1800"/>
            </a:lvl2pPr>
            <a:lvl3pPr marL="1371567" indent="0">
              <a:buNone/>
              <a:defRPr sz="1500"/>
            </a:lvl3pPr>
            <a:lvl4pPr marL="2057349" indent="0">
              <a:buNone/>
              <a:defRPr sz="1350"/>
            </a:lvl4pPr>
            <a:lvl5pPr marL="2743131" indent="0">
              <a:buNone/>
              <a:defRPr sz="1350"/>
            </a:lvl5pPr>
            <a:lvl6pPr marL="3428915" indent="0">
              <a:buNone/>
              <a:defRPr sz="1350"/>
            </a:lvl6pPr>
            <a:lvl7pPr marL="4114698" indent="0">
              <a:buNone/>
              <a:defRPr sz="1350"/>
            </a:lvl7pPr>
            <a:lvl8pPr marL="4800480" indent="0">
              <a:buNone/>
              <a:defRPr sz="1350"/>
            </a:lvl8pPr>
            <a:lvl9pPr marL="5486264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3829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576" y="5695075"/>
            <a:ext cx="10972800" cy="850109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44576" y="671290"/>
            <a:ext cx="16203236" cy="4914251"/>
          </a:xfrm>
        </p:spPr>
        <p:txBody>
          <a:bodyPr/>
          <a:lstStyle>
            <a:lvl1pPr marL="0" indent="0">
              <a:buNone/>
              <a:defRPr sz="4800"/>
            </a:lvl1pPr>
            <a:lvl2pPr marL="685784" indent="0">
              <a:buNone/>
              <a:defRPr sz="4200"/>
            </a:lvl2pPr>
            <a:lvl3pPr marL="1371567" indent="0">
              <a:buNone/>
              <a:defRPr sz="3600"/>
            </a:lvl3pPr>
            <a:lvl4pPr marL="2057349" indent="0">
              <a:buNone/>
              <a:defRPr sz="3000"/>
            </a:lvl4pPr>
            <a:lvl5pPr marL="2743131" indent="0">
              <a:buNone/>
              <a:defRPr sz="3000"/>
            </a:lvl5pPr>
            <a:lvl6pPr marL="3428915" indent="0">
              <a:buNone/>
              <a:defRPr sz="3000"/>
            </a:lvl6pPr>
            <a:lvl7pPr marL="4114698" indent="0">
              <a:buNone/>
              <a:defRPr sz="3000"/>
            </a:lvl7pPr>
            <a:lvl8pPr marL="4800480" indent="0">
              <a:buNone/>
              <a:defRPr sz="3000"/>
            </a:lvl8pPr>
            <a:lvl9pPr marL="5486264" indent="0">
              <a:buNone/>
              <a:defRPr sz="3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576" y="6545183"/>
            <a:ext cx="10972800" cy="1207295"/>
          </a:xfrm>
        </p:spPr>
        <p:txBody>
          <a:bodyPr/>
          <a:lstStyle>
            <a:lvl1pPr marL="0" indent="0">
              <a:buNone/>
              <a:defRPr sz="2100"/>
            </a:lvl1pPr>
            <a:lvl2pPr marL="685784" indent="0">
              <a:buNone/>
              <a:defRPr sz="1800"/>
            </a:lvl2pPr>
            <a:lvl3pPr marL="1371567" indent="0">
              <a:buNone/>
              <a:defRPr sz="1500"/>
            </a:lvl3pPr>
            <a:lvl4pPr marL="2057349" indent="0">
              <a:buNone/>
              <a:defRPr sz="1350"/>
            </a:lvl4pPr>
            <a:lvl5pPr marL="2743131" indent="0">
              <a:buNone/>
              <a:defRPr sz="1350"/>
            </a:lvl5pPr>
            <a:lvl6pPr marL="3428915" indent="0">
              <a:buNone/>
              <a:defRPr sz="1350"/>
            </a:lvl6pPr>
            <a:lvl7pPr marL="4114698" indent="0">
              <a:buNone/>
              <a:defRPr sz="1350"/>
            </a:lvl7pPr>
            <a:lvl8pPr marL="4800480" indent="0">
              <a:buNone/>
              <a:defRPr sz="1350"/>
            </a:lvl8pPr>
            <a:lvl9pPr marL="5486264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430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357530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72033"/>
            <a:ext cx="16459200" cy="4822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9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685784" rtl="0" eaLnBrk="1" latinLnBrk="0" hangingPunct="1">
        <a:spcBef>
          <a:spcPct val="0"/>
        </a:spcBef>
        <a:buNone/>
        <a:defRPr sz="4500" b="1" i="0" kern="1200" baseline="0">
          <a:solidFill>
            <a:schemeClr val="tx2"/>
          </a:solidFill>
          <a:latin typeface="Verdana"/>
          <a:ea typeface="+mj-ea"/>
          <a:cs typeface="+mj-cs"/>
        </a:defRPr>
      </a:lvl1pPr>
    </p:titleStyle>
    <p:bodyStyle>
      <a:lvl1pPr marL="514338" indent="-514338" algn="l" defTabSz="685784" rtl="0" eaLnBrk="1" latinLnBrk="0" hangingPunct="1">
        <a:spcBef>
          <a:spcPct val="20000"/>
        </a:spcBef>
        <a:buFont typeface="Arial"/>
        <a:buChar char="•"/>
        <a:defRPr sz="4200" kern="1200">
          <a:solidFill>
            <a:schemeClr val="tx1"/>
          </a:solidFill>
          <a:latin typeface="Arial"/>
          <a:ea typeface="+mn-ea"/>
          <a:cs typeface="+mn-cs"/>
        </a:defRPr>
      </a:lvl1pPr>
      <a:lvl2pPr marL="1114397" indent="-428615" algn="l" defTabSz="685784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Arial"/>
          <a:ea typeface="+mn-ea"/>
          <a:cs typeface="+mn-cs"/>
        </a:defRPr>
      </a:lvl2pPr>
      <a:lvl3pPr marL="1714458" indent="-342891" algn="l" defTabSz="685784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Arial"/>
          <a:ea typeface="+mn-ea"/>
          <a:cs typeface="+mn-cs"/>
        </a:defRPr>
      </a:lvl3pPr>
      <a:lvl4pPr marL="2400240" indent="-342891" algn="l" defTabSz="685784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Arial"/>
          <a:ea typeface="+mn-ea"/>
          <a:cs typeface="+mn-cs"/>
        </a:defRPr>
      </a:lvl4pPr>
      <a:lvl5pPr marL="3086022" indent="-342891" algn="l" defTabSz="685784" rtl="0" eaLnBrk="1" latinLnBrk="0" hangingPunct="1">
        <a:spcBef>
          <a:spcPct val="20000"/>
        </a:spcBef>
        <a:buFont typeface="Arial"/>
        <a:buChar char="»"/>
        <a:defRPr sz="3000" kern="1200">
          <a:solidFill>
            <a:schemeClr val="tx1"/>
          </a:solidFill>
          <a:latin typeface="Arial"/>
          <a:ea typeface="+mn-ea"/>
          <a:cs typeface="+mn-cs"/>
        </a:defRPr>
      </a:lvl5pPr>
      <a:lvl6pPr marL="3771806" indent="-342891" algn="l" defTabSz="685784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589" indent="-342891" algn="l" defTabSz="685784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373" indent="-342891" algn="l" defTabSz="685784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155" indent="-342891" algn="l" defTabSz="685784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67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49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915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698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480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264" algn="l" defTabSz="68578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7ezvHZmkLA4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6GZbVFJlyH8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rturedevelopment.org/wp-content/uploads/2018/09/Master-copy-Community-Centred-Social-Work-Summary-Report-FINAL.pd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4710443" y="0"/>
            <a:ext cx="5996111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5996111" cy="323040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80998" y="2628900"/>
            <a:ext cx="13868401" cy="11919225"/>
            <a:chOff x="-1696310" y="-1022519"/>
            <a:chExt cx="18491201" cy="15892298"/>
          </a:xfrm>
        </p:grpSpPr>
        <p:sp>
          <p:nvSpPr>
            <p:cNvPr id="5" name="TextBox 5"/>
            <p:cNvSpPr txBox="1"/>
            <p:nvPr/>
          </p:nvSpPr>
          <p:spPr>
            <a:xfrm>
              <a:off x="-1696310" y="-1022519"/>
              <a:ext cx="18491201" cy="158922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800"/>
                </a:lnSpc>
              </a:pPr>
              <a:r>
                <a:rPr lang="en-US" sz="5400" b="1" dirty="0">
                  <a:solidFill>
                    <a:srgbClr val="072F53"/>
                  </a:solidFill>
                  <a:latin typeface="Poppins Bold Bold"/>
                </a:rPr>
                <a:t>ABCD and MHSW</a:t>
              </a:r>
            </a:p>
            <a:p>
              <a:pPr algn="ctr">
                <a:lnSpc>
                  <a:spcPts val="8800"/>
                </a:lnSpc>
              </a:pPr>
              <a:r>
                <a:rPr lang="en-US" sz="5400" b="1" dirty="0">
                  <a:solidFill>
                    <a:srgbClr val="072F53"/>
                  </a:solidFill>
                  <a:latin typeface="Poppins Bold Bold"/>
                </a:rPr>
                <a:t> Challenges and Implementation</a:t>
              </a:r>
            </a:p>
            <a:p>
              <a:pPr marL="571500" indent="-571500">
                <a:lnSpc>
                  <a:spcPts val="8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rgbClr val="072F53"/>
                  </a:solidFill>
                  <a:latin typeface="Poppins Bold Bold"/>
                </a:rPr>
                <a:t>ABCD in Practice</a:t>
              </a:r>
            </a:p>
            <a:p>
              <a:pPr marL="571500" indent="-571500">
                <a:lnSpc>
                  <a:spcPts val="8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rgbClr val="072F53"/>
                  </a:solidFill>
                  <a:latin typeface="Poppins Bold Bold"/>
                </a:rPr>
                <a:t>How can SWs engage with ABCD?</a:t>
              </a:r>
            </a:p>
            <a:p>
              <a:pPr marL="571500" indent="-571500">
                <a:lnSpc>
                  <a:spcPts val="8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rgbClr val="072F53"/>
                  </a:solidFill>
                  <a:latin typeface="Poppins Bold Bold"/>
                </a:rPr>
                <a:t>Moving to Strength Based practice with a community focus</a:t>
              </a:r>
            </a:p>
            <a:p>
              <a:pPr marL="571500" indent="-571500">
                <a:lnSpc>
                  <a:spcPts val="8800"/>
                </a:lnSpc>
                <a:buFont typeface="Arial" panose="020B0604020202020204" pitchFamily="34" charset="0"/>
                <a:buChar char="•"/>
              </a:pPr>
              <a:endParaRPr lang="en-US" sz="4000" b="1" dirty="0">
                <a:solidFill>
                  <a:srgbClr val="072F53"/>
                </a:solidFill>
                <a:latin typeface="Poppins Bold Bold"/>
              </a:endParaRPr>
            </a:p>
            <a:p>
              <a:pPr marL="571500" indent="-571500">
                <a:lnSpc>
                  <a:spcPts val="8800"/>
                </a:lnSpc>
                <a:buFont typeface="Arial" panose="020B0604020202020204" pitchFamily="34" charset="0"/>
                <a:buChar char="•"/>
              </a:pPr>
              <a:endParaRPr lang="en-US" sz="4000" b="1" dirty="0">
                <a:solidFill>
                  <a:srgbClr val="072F53"/>
                </a:solidFill>
                <a:latin typeface="Poppins Bold Bold"/>
              </a:endParaRPr>
            </a:p>
            <a:p>
              <a:pPr marL="571500" indent="-571500">
                <a:lnSpc>
                  <a:spcPts val="8800"/>
                </a:lnSpc>
                <a:buFont typeface="Arial" panose="020B0604020202020204" pitchFamily="34" charset="0"/>
                <a:buChar char="•"/>
              </a:pPr>
              <a:endParaRPr lang="en-US" sz="4000" b="1" dirty="0">
                <a:solidFill>
                  <a:srgbClr val="072F53"/>
                </a:solidFill>
                <a:latin typeface="Poppins Bold Bold"/>
              </a:endParaRPr>
            </a:p>
            <a:p>
              <a:pPr marL="457200" indent="-457200">
                <a:lnSpc>
                  <a:spcPts val="8800"/>
                </a:lnSpc>
                <a:buFont typeface="Wingdings" panose="05000000000000000000" pitchFamily="2" charset="2"/>
                <a:buChar char="v"/>
              </a:pPr>
              <a:endParaRPr lang="en-US" sz="2800" b="1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US" sz="48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289907" y="7816680"/>
              <a:ext cx="10809945" cy="19089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 </a:t>
              </a:r>
            </a:p>
            <a:p>
              <a:pPr>
                <a:lnSpc>
                  <a:spcPts val="5879"/>
                </a:lnSpc>
                <a:spcBef>
                  <a:spcPct val="0"/>
                </a:spcBef>
              </a:pPr>
              <a:r>
                <a:rPr lang="en-US" sz="2999" b="1" dirty="0">
                  <a:latin typeface="Poppins Medium"/>
                </a:rPr>
                <a:t>Mick Ward @mickmodern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4" y="0"/>
            <a:ext cx="4871885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459674" y="10079830"/>
            <a:ext cx="4458668" cy="33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914445">
              <a:lnSpc>
                <a:spcPts val="2886"/>
              </a:lnSpc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295923" y="9526168"/>
            <a:ext cx="10030110" cy="33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914445">
              <a:lnSpc>
                <a:spcPts val="2948"/>
              </a:lnSpc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Picture 1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48E59A2C-23F4-5D41-8DC7-E21E63A2E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341" y="0"/>
            <a:ext cx="1165665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3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3416115" y="0"/>
            <a:ext cx="487188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95400" y="217862"/>
            <a:ext cx="11658600" cy="3275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4800" b="1" dirty="0">
                <a:solidFill>
                  <a:schemeClr val="tx2"/>
                </a:solidFill>
                <a:latin typeface="Poppins Bold Bold"/>
              </a:rPr>
              <a:t>Community v Organisations/Services Responsibilities and Impact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5400" y="4381500"/>
            <a:ext cx="13693610" cy="2334182"/>
            <a:chOff x="0" y="0"/>
            <a:chExt cx="18258146" cy="311224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26"/>
                </a:lnSpc>
              </a:pPr>
              <a:endParaRPr lang="en-US" sz="3272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>
            <a:off x="685800" y="3493694"/>
            <a:ext cx="12496800" cy="7407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Noting the links to the ‘7 Functions of Flourishing </a:t>
            </a:r>
            <a:r>
              <a:rPr lang="en-GB" sz="3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ommunities’ in reported Impact of ABCD Sites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Enabling Health and Co-Creating Care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Assuring Security and Community Cohesion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Stewarding Ecology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Shaping Local Economies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Contributing to Local Food Production/Consumption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Raising our Children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Nurturing Culture </a:t>
            </a:r>
          </a:p>
          <a:p>
            <a:pPr lvl="0" fontAlgn="base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3416115" y="0"/>
            <a:ext cx="487188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14400" y="0"/>
            <a:ext cx="11582400" cy="1048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ABCD ‘Framework’  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Poppins Bold Bold"/>
              <a:ea typeface="+mn-ea"/>
              <a:cs typeface="+mn-c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295400" y="4381500"/>
            <a:ext cx="13693610" cy="2334182"/>
            <a:chOff x="0" y="0"/>
            <a:chExt cx="18258146" cy="311224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9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72" b="0" i="0" u="none" strike="noStrike" kern="1200" cap="none" spc="0" normalizeH="0" baseline="0" noProof="0" dirty="0">
                <a:ln>
                  <a:noFill/>
                </a:ln>
                <a:solidFill>
                  <a:srgbClr val="3E602F"/>
                </a:solidFill>
                <a:effectLst/>
                <a:uLnTx/>
                <a:uFillTx/>
                <a:latin typeface="Poppins Medium Bold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5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84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Poppins Light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35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84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Poppins Light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35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84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Poppins Light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 rot="10800000" flipV="1">
            <a:off x="381000" y="1794303"/>
            <a:ext cx="12573000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Community Builders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6000" b="1" dirty="0">
                <a:solidFill>
                  <a:prstClr val="black"/>
                </a:solidFill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Hosting and visioning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Community Connectors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Engaging and building connections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6000" b="1" dirty="0">
                <a:solidFill>
                  <a:prstClr val="black"/>
                </a:solidFill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Asset Mapping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6000" b="1" dirty="0">
                <a:solidFill>
                  <a:prstClr val="black"/>
                </a:solidFill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‘Micro’ Grants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6000" b="1" dirty="0">
                <a:solidFill>
                  <a:prstClr val="black"/>
                </a:solidFill>
                <a:latin typeface="Calibri"/>
                <a:ea typeface="Tahoma" panose="020B0604030504040204" pitchFamily="34" charset="0"/>
                <a:cs typeface="Tahoma" panose="020B0604030504040204" pitchFamily="34" charset="0"/>
              </a:rPr>
              <a:t>Celebrate Success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4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3416115" y="0"/>
            <a:ext cx="487188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95399" y="217862"/>
            <a:ext cx="12120715" cy="2198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6600" b="1" dirty="0">
                <a:solidFill>
                  <a:schemeClr val="tx2"/>
                </a:solidFill>
                <a:latin typeface="Poppins Bold Bold"/>
              </a:rPr>
              <a:t>Commissioning/Delivering ABCD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5400" y="4381500"/>
            <a:ext cx="13693610" cy="2334182"/>
            <a:chOff x="0" y="0"/>
            <a:chExt cx="18258146" cy="311224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26"/>
                </a:lnSpc>
              </a:pPr>
              <a:endParaRPr lang="en-US" sz="3272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634C2A0-AC27-6144-8A1D-22BCE04C052C}"/>
              </a:ext>
            </a:extLst>
          </p:cNvPr>
          <p:cNvSpPr/>
          <p:nvPr/>
        </p:nvSpPr>
        <p:spPr>
          <a:xfrm>
            <a:off x="1329686" y="2781300"/>
            <a:ext cx="11624314" cy="401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Contract/Organisational Outcomes of:</a:t>
            </a:r>
          </a:p>
          <a:p>
            <a:pPr lvl="0">
              <a:lnSpc>
                <a:spcPct val="107000"/>
              </a:lnSpc>
            </a:pPr>
            <a:endParaRPr lang="en-GB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GB" sz="4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Communities are Better Connected’ </a:t>
            </a:r>
            <a:endParaRPr lang="en-GB" sz="4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sz="4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‘Local people identify what needs to change and lead changes’</a:t>
            </a:r>
            <a:endParaRPr lang="en-GB" sz="4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sz="4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‘People have good friends’</a:t>
            </a:r>
            <a:endParaRPr lang="en-GB" sz="4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59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AA7D7-8164-B1B2-AC0B-5D2A2B3C0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4F6E216-1A73-37EF-DAC5-DAACAD966D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0" y="1104900"/>
            <a:ext cx="4871885" cy="10287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753F354-F8F6-B3D9-AF80-44C9AF67240E}"/>
              </a:ext>
            </a:extLst>
          </p:cNvPr>
          <p:cNvSpPr txBox="1"/>
          <p:nvPr/>
        </p:nvSpPr>
        <p:spPr>
          <a:xfrm>
            <a:off x="6295923" y="1928752"/>
            <a:ext cx="10963377" cy="8817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dirty="0">
                <a:solidFill>
                  <a:srgbClr val="5B9A98"/>
                </a:solidFill>
                <a:latin typeface="Poppins Bold Bold"/>
              </a:rPr>
              <a:t>ABCD in Practice</a:t>
            </a:r>
          </a:p>
          <a:p>
            <a:pPr>
              <a:lnSpc>
                <a:spcPts val="8800"/>
              </a:lnSpc>
            </a:pPr>
            <a:endParaRPr lang="en-US" sz="8000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8800"/>
              </a:lnSpc>
            </a:pPr>
            <a:r>
              <a:rPr lang="en-US" sz="3200" dirty="0">
                <a:solidFill>
                  <a:srgbClr val="5B9A98"/>
                </a:solidFill>
                <a:latin typeface="Poppins Bold Bold"/>
                <a:hlinkClick r:id="rId3"/>
              </a:rPr>
              <a:t>https://www.youtube.com/watch?app=desktop&amp;v=7ezvHZmkLA4</a:t>
            </a:r>
            <a:endParaRPr lang="en-US" sz="3200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8800"/>
              </a:lnSpc>
            </a:pPr>
            <a:endParaRPr lang="en-US" sz="2000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8800"/>
              </a:lnSpc>
            </a:pPr>
            <a:r>
              <a:rPr lang="en-US" sz="3200" dirty="0">
                <a:solidFill>
                  <a:srgbClr val="5B9A98"/>
                </a:solidFill>
                <a:latin typeface="Poppins Bold Bold"/>
                <a:hlinkClick r:id="rId4"/>
              </a:rPr>
              <a:t>https://www.youtube.com/watch?v=6GZbVFJlyH8</a:t>
            </a:r>
            <a:endParaRPr lang="en-US" sz="3200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8800"/>
              </a:lnSpc>
            </a:pPr>
            <a:endParaRPr lang="en-US" sz="2000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8800"/>
              </a:lnSpc>
            </a:pPr>
            <a:endParaRPr lang="en-US" sz="2000" dirty="0">
              <a:solidFill>
                <a:srgbClr val="5B9A98"/>
              </a:solidFill>
              <a:latin typeface="Poppins Bold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DF95FA3-AECD-A45C-5727-A339F5BFAF47}"/>
              </a:ext>
            </a:extLst>
          </p:cNvPr>
          <p:cNvSpPr txBox="1"/>
          <p:nvPr/>
        </p:nvSpPr>
        <p:spPr>
          <a:xfrm>
            <a:off x="12459671" y="10079827"/>
            <a:ext cx="4458668" cy="35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6"/>
              </a:lnSpc>
            </a:pPr>
            <a:endParaRPr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B496584-12F3-2182-5F60-06D58741C6A7}"/>
              </a:ext>
            </a:extLst>
          </p:cNvPr>
          <p:cNvSpPr txBox="1"/>
          <p:nvPr/>
        </p:nvSpPr>
        <p:spPr>
          <a:xfrm>
            <a:off x="6295923" y="7683301"/>
            <a:ext cx="9802985" cy="3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endParaRPr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8CBDDC6-33E5-9126-4469-9C53ABE80C0B}"/>
              </a:ext>
            </a:extLst>
          </p:cNvPr>
          <p:cNvSpPr txBox="1"/>
          <p:nvPr/>
        </p:nvSpPr>
        <p:spPr>
          <a:xfrm>
            <a:off x="6295923" y="9535690"/>
            <a:ext cx="10030110" cy="342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7"/>
              </a:lnSpc>
            </a:pPr>
            <a:endParaRPr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45AADCF-6494-D46E-BB2D-6D34FF6B9CE3}"/>
              </a:ext>
            </a:extLst>
          </p:cNvPr>
          <p:cNvSpPr txBox="1"/>
          <p:nvPr/>
        </p:nvSpPr>
        <p:spPr>
          <a:xfrm>
            <a:off x="6275011" y="5114129"/>
            <a:ext cx="10030109" cy="528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4"/>
              </a:lnSpc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8511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C8CCF-FC6B-BCE1-0384-7F011EFD6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C23DBBB-2748-1E74-8FF5-DD4A4DF944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3416115" y="0"/>
            <a:ext cx="4871885" cy="10287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04D26A41-5BCC-50ED-5008-6A858970C5E9}"/>
              </a:ext>
            </a:extLst>
          </p:cNvPr>
          <p:cNvSpPr txBox="1"/>
          <p:nvPr/>
        </p:nvSpPr>
        <p:spPr>
          <a:xfrm>
            <a:off x="685800" y="217862"/>
            <a:ext cx="12268200" cy="2104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Poppins Bold Bold"/>
                <a:ea typeface="+mn-ea"/>
                <a:cs typeface="+mn-cs"/>
              </a:rPr>
              <a:t>How can MH SW’s promote/engage with community led action?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Poppins Bold Bold"/>
                <a:ea typeface="+mn-ea"/>
                <a:cs typeface="+mn-cs"/>
              </a:rPr>
              <a:t>(Discussion on tables)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19B9B4C-41E9-875C-DFFE-8AB947B18D54}"/>
              </a:ext>
            </a:extLst>
          </p:cNvPr>
          <p:cNvGrpSpPr/>
          <p:nvPr/>
        </p:nvGrpSpPr>
        <p:grpSpPr>
          <a:xfrm>
            <a:off x="1295400" y="4381500"/>
            <a:ext cx="13693610" cy="2334182"/>
            <a:chOff x="0" y="0"/>
            <a:chExt cx="18258146" cy="311224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E2FFFBA-5CA9-9833-1C43-4AE392EA1ACA}"/>
                </a:ext>
              </a:extLst>
            </p:cNvPr>
            <p:cNvSpPr txBox="1"/>
            <p:nvPr/>
          </p:nvSpPr>
          <p:spPr>
            <a:xfrm>
              <a:off x="0" y="0"/>
              <a:ext cx="1825814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9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72" b="0" i="0" u="none" strike="noStrike" kern="1200" cap="none" spc="0" normalizeH="0" baseline="0" noProof="0" dirty="0">
                <a:ln>
                  <a:noFill/>
                </a:ln>
                <a:solidFill>
                  <a:srgbClr val="3E602F"/>
                </a:solidFill>
                <a:effectLst/>
                <a:uLnTx/>
                <a:uFillTx/>
                <a:latin typeface="Poppins Medium Bold"/>
                <a:ea typeface="+mn-ea"/>
                <a:cs typeface="+mn-cs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DF27F2DE-E211-AAAF-5C3F-32DCAEF0CC16}"/>
                </a:ext>
              </a:extLst>
            </p:cNvPr>
            <p:cNvSpPr txBox="1"/>
            <p:nvPr/>
          </p:nvSpPr>
          <p:spPr>
            <a:xfrm>
              <a:off x="0" y="1265583"/>
              <a:ext cx="18258146" cy="184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5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84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Poppins Light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35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84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Poppins Light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35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84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Poppins Light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37DE13F-D7B4-A09F-0F8C-813994B5BC09}"/>
              </a:ext>
            </a:extLst>
          </p:cNvPr>
          <p:cNvSpPr txBox="1"/>
          <p:nvPr/>
        </p:nvSpPr>
        <p:spPr>
          <a:xfrm>
            <a:off x="571500" y="2324100"/>
            <a:ext cx="12496800" cy="7517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914400" algn="l"/>
              </a:tabLst>
              <a:defRPr/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Noting:</a:t>
            </a:r>
          </a:p>
          <a:p>
            <a:pPr marL="457200" marR="0" lvl="0" indent="-4572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Ongoing work pressures/priorities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are not services – so probably no: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Referral route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DBS or Health &amp; Safety checks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 constitution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Directory of service</a:t>
            </a:r>
          </a:p>
          <a:p>
            <a:pPr marL="457200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However: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broader outcomes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Nurture individual and community power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sz="3200" b="1" dirty="0">
                <a:solidFill>
                  <a:srgbClr val="4646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return on social investment</a:t>
            </a:r>
          </a:p>
          <a:p>
            <a:pPr marL="914400" lvl="1" indent="-4572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Greater engagement by worker in communities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026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3416115" y="0"/>
            <a:ext cx="487188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2400" y="217862"/>
            <a:ext cx="13182600" cy="211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Shifting Organisational and staff functions to Support Asset/Strength Based Approaches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5400" y="4381500"/>
            <a:ext cx="13693610" cy="2334182"/>
            <a:chOff x="0" y="0"/>
            <a:chExt cx="18258146" cy="311224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26"/>
                </a:lnSpc>
              </a:pPr>
              <a:endParaRPr lang="en-US" sz="3272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>
            <a:off x="990600" y="2425892"/>
            <a:ext cx="12039600" cy="8035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 interest in and shift to Asset Based Approaches from range of ‘service areas’</a:t>
            </a:r>
          </a:p>
          <a:p>
            <a:pPr lvl="0">
              <a:lnSpc>
                <a:spcPct val="107000"/>
              </a:lnSpc>
            </a:pPr>
            <a:endParaRPr lang="en-GB" sz="32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Arts and Culture (</a:t>
            </a:r>
            <a:r>
              <a:rPr lang="en-GB" sz="36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Community Arts to Art by the community)</a:t>
            </a:r>
            <a:endParaRPr lang="en-GB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(</a:t>
            </a:r>
            <a:r>
              <a:rPr lang="en-GB" sz="36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Tenant Involvement to Tenant led activity)</a:t>
            </a:r>
            <a:endParaRPr lang="en-GB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Children’s/Education (</a:t>
            </a:r>
            <a:r>
              <a:rPr lang="en-GB" sz="36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Nurturing a neighbourhood culture for reading)</a:t>
            </a:r>
            <a:endParaRPr lang="en-GB" sz="36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‘Sports’ Directorate (Active Lifestyles) (</a:t>
            </a:r>
            <a:r>
              <a:rPr lang="en-GB" sz="36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Sports Centres to Photography Group &amp; Pole Dancing!)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32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38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3416115" y="0"/>
            <a:ext cx="487188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2400" y="217862"/>
            <a:ext cx="13182600" cy="211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Shifting Organisational Functions to Support Asset/Strength Based Approaches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95400" y="4381500"/>
            <a:ext cx="13693610" cy="2334182"/>
            <a:chOff x="0" y="0"/>
            <a:chExt cx="18258146" cy="311224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26"/>
                </a:lnSpc>
              </a:pPr>
              <a:endParaRPr lang="en-US" sz="3272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3599"/>
                </a:lnSpc>
              </a:pPr>
              <a:endParaRPr lang="en-US" sz="3084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>
            <a:off x="990600" y="2425892"/>
            <a:ext cx="12039600" cy="7643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Cohesion </a:t>
            </a:r>
            <a:r>
              <a:rPr lang="en-GB" sz="36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(Migrant Access Project)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Inclusive Growth </a:t>
            </a:r>
            <a:r>
              <a:rPr lang="en-GB" sz="36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(Using ABCD to stimulate/nurture local economy) 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Climate Change (</a:t>
            </a:r>
            <a:r>
              <a:rPr lang="en-GB" sz="36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ABCD to nurture micro initiatives)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Applying within Population Health Management &amp; Social Prescribing </a:t>
            </a:r>
            <a:r>
              <a:rPr lang="en-GB" sz="36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(Informing contracts and ways of working)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 link to Strength Based Social Care (Adults) and Restorative Practice (Children’s)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36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3600" b="1" i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6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16843-8112-9E59-0B17-5AB13C18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1CAD702-AB0B-34C8-25E5-68CCB084B3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0782263" y="0"/>
            <a:ext cx="9924291" cy="102870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E4CA2F23-97ED-14C9-C002-CB4CBB6F519A}"/>
              </a:ext>
            </a:extLst>
          </p:cNvPr>
          <p:cNvGrpSpPr/>
          <p:nvPr/>
        </p:nvGrpSpPr>
        <p:grpSpPr>
          <a:xfrm>
            <a:off x="381000" y="1181100"/>
            <a:ext cx="9924291" cy="10439846"/>
            <a:chOff x="-1696308" y="-2952919"/>
            <a:chExt cx="13232388" cy="13919795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B8B8F37-E4FD-3344-E8F8-C56AC688DF83}"/>
                </a:ext>
              </a:extLst>
            </p:cNvPr>
            <p:cNvSpPr txBox="1"/>
            <p:nvPr/>
          </p:nvSpPr>
          <p:spPr>
            <a:xfrm>
              <a:off x="-1696308" y="-2952919"/>
              <a:ext cx="13232388" cy="139197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endParaRPr lang="en-US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r>
                <a:rPr lang="en-US" sz="4000" i="1" dirty="0">
                  <a:solidFill>
                    <a:srgbClr val="072F53"/>
                  </a:solidFill>
                  <a:latin typeface="Poppins Bold Bold"/>
                </a:rPr>
                <a:t>“Social Workers should focus on the capacity and strengths of all individuals, groups and communities and thus aim to challenge stigma and promote empowerment”</a:t>
              </a:r>
            </a:p>
            <a:p>
              <a:pPr algn="ctr">
                <a:lnSpc>
                  <a:spcPts val="4800"/>
                </a:lnSpc>
              </a:pPr>
              <a:r>
                <a:rPr lang="en-US" sz="2400" dirty="0">
                  <a:solidFill>
                    <a:srgbClr val="072F53"/>
                  </a:solidFill>
                  <a:latin typeface="Poppins Bold Bold"/>
                </a:rPr>
                <a:t>(BASW, 2021)</a:t>
              </a:r>
            </a:p>
            <a:p>
              <a:pPr algn="ctr">
                <a:lnSpc>
                  <a:spcPts val="4800"/>
                </a:lnSpc>
              </a:pPr>
              <a:endParaRPr lang="en-US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r>
                <a:rPr lang="en-US" sz="3600" dirty="0">
                  <a:solidFill>
                    <a:srgbClr val="072F53"/>
                  </a:solidFill>
                  <a:latin typeface="Poppins Bold Bold"/>
                </a:rPr>
                <a:t>Development of Strength Based Practice, inc. focus on:</a:t>
              </a:r>
            </a:p>
            <a:p>
              <a:pPr marL="342900" indent="-342900" algn="ctr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3600" dirty="0">
                  <a:solidFill>
                    <a:srgbClr val="072F53"/>
                  </a:solidFill>
                  <a:latin typeface="Poppins Bold Bold"/>
                </a:rPr>
                <a:t>Individual/family strengths</a:t>
              </a:r>
            </a:p>
            <a:p>
              <a:pPr marL="342900" indent="-342900" algn="ctr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3600" dirty="0">
                  <a:solidFill>
                    <a:srgbClr val="072F53"/>
                  </a:solidFill>
                  <a:latin typeface="Poppins Bold Bold"/>
                </a:rPr>
                <a:t>Better Conversations</a:t>
              </a:r>
            </a:p>
            <a:p>
              <a:pPr marL="342900" indent="-342900" algn="ctr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3600" dirty="0">
                  <a:solidFill>
                    <a:srgbClr val="072F53"/>
                  </a:solidFill>
                  <a:latin typeface="Poppins Bold Bold"/>
                </a:rPr>
                <a:t>Community Knowledge</a:t>
              </a:r>
            </a:p>
            <a:p>
              <a:pPr algn="ctr">
                <a:lnSpc>
                  <a:spcPts val="4800"/>
                </a:lnSpc>
              </a:pPr>
              <a:endParaRPr lang="en-US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US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US" sz="4800" dirty="0">
                <a:solidFill>
                  <a:srgbClr val="072F53"/>
                </a:solidFill>
                <a:latin typeface="Poppins Bold Bold"/>
              </a:endParaRPr>
            </a:p>
            <a:p>
              <a:pPr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55620A60-AABF-7065-33AE-0FEEEA92AF2E}"/>
                </a:ext>
              </a:extLst>
            </p:cNvPr>
            <p:cNvSpPr txBox="1"/>
            <p:nvPr/>
          </p:nvSpPr>
          <p:spPr>
            <a:xfrm>
              <a:off x="0" y="7157029"/>
              <a:ext cx="9520037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2759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37190-BDB5-A6FD-D8A1-D97CF5587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991ADBA-FA3B-85F1-289E-DB595DA386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0782263" y="0"/>
            <a:ext cx="9924291" cy="102870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4049DBB7-3F2C-B6A6-1209-28E9EEB42329}"/>
              </a:ext>
            </a:extLst>
          </p:cNvPr>
          <p:cNvGrpSpPr/>
          <p:nvPr/>
        </p:nvGrpSpPr>
        <p:grpSpPr>
          <a:xfrm>
            <a:off x="609600" y="190500"/>
            <a:ext cx="9695691" cy="11670952"/>
            <a:chOff x="-1391508" y="-4273719"/>
            <a:chExt cx="12927588" cy="15561269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28602F6-B081-8238-A48F-4746433ED188}"/>
                </a:ext>
              </a:extLst>
            </p:cNvPr>
            <p:cNvSpPr txBox="1"/>
            <p:nvPr/>
          </p:nvSpPr>
          <p:spPr>
            <a:xfrm>
              <a:off x="-1391508" y="-4273719"/>
              <a:ext cx="12927588" cy="155612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endParaRPr lang="en-US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r>
                <a:rPr lang="en-US" sz="4800" b="1" dirty="0">
                  <a:solidFill>
                    <a:srgbClr val="072F53"/>
                  </a:solidFill>
                  <a:latin typeface="Poppins Bold Bold"/>
                </a:rPr>
                <a:t>NHS ‘3 Shifts’</a:t>
              </a:r>
            </a:p>
            <a:p>
              <a:pPr algn="ctr">
                <a:lnSpc>
                  <a:spcPts val="4800"/>
                </a:lnSpc>
              </a:pPr>
              <a:endParaRPr lang="en-US" sz="4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Hospital to Primary Care and Community Services</a:t>
              </a: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endParaRPr lang="en-US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Analogue to Digital</a:t>
              </a: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endParaRPr lang="en-US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Treatment to Prevention</a:t>
              </a: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endParaRPr lang="en-US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>
                <a:lnSpc>
                  <a:spcPts val="4800"/>
                </a:lnSpc>
                <a:buFont typeface="Arial" panose="020B0604020202020204" pitchFamily="34" charset="0"/>
                <a:buChar char="•"/>
              </a:pPr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NHS Ten Year Plan 2025 – 2035 </a:t>
              </a:r>
              <a:r>
                <a:rPr lang="en-US" sz="4000" b="1" dirty="0" err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recognises</a:t>
              </a:r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that ABCD will help deliver the </a:t>
              </a:r>
              <a:r>
                <a:rPr lang="en-GB" sz="40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 in focus </a:t>
              </a:r>
              <a:r>
                <a:rPr lang="en-GB" sz="4000" b="1" i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‘from deficits to community strengths and capacities to improve health and wellbeing’</a:t>
              </a:r>
              <a:endParaRPr lang="en-US" sz="4000" b="1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4800"/>
                </a:lnSpc>
              </a:pPr>
              <a:endParaRPr lang="en-US" sz="4800" b="1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US" sz="4800" dirty="0">
                <a:solidFill>
                  <a:srgbClr val="072F53"/>
                </a:solidFill>
                <a:latin typeface="Poppins Bold Bold"/>
              </a:endParaRPr>
            </a:p>
            <a:p>
              <a:pPr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6C07E3E3-75D2-A9F3-0CD9-299AEB9B6A11}"/>
                </a:ext>
              </a:extLst>
            </p:cNvPr>
            <p:cNvSpPr txBox="1"/>
            <p:nvPr/>
          </p:nvSpPr>
          <p:spPr>
            <a:xfrm>
              <a:off x="0" y="7157029"/>
              <a:ext cx="9520037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529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3CB94-4C7F-E9FF-9246-FDB619A1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5FBDFD5-2361-38E8-F432-B4C4E30AF8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6666418" y="0"/>
            <a:ext cx="4040136" cy="102870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CA825E84-D757-B4E5-6B8C-A572F9ADE412}"/>
              </a:ext>
            </a:extLst>
          </p:cNvPr>
          <p:cNvGrpSpPr/>
          <p:nvPr/>
        </p:nvGrpSpPr>
        <p:grpSpPr>
          <a:xfrm>
            <a:off x="381000" y="1181100"/>
            <a:ext cx="15773399" cy="9208739"/>
            <a:chOff x="-1696309" y="-2952919"/>
            <a:chExt cx="21567749" cy="12278319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BC74A0E-1236-16AD-6B75-73C9BE33C36D}"/>
                </a:ext>
              </a:extLst>
            </p:cNvPr>
            <p:cNvSpPr txBox="1"/>
            <p:nvPr/>
          </p:nvSpPr>
          <p:spPr>
            <a:xfrm>
              <a:off x="-1696309" y="-2952919"/>
              <a:ext cx="21567749" cy="122783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GB" sz="4000" b="1" dirty="0">
                  <a:solidFill>
                    <a:srgbClr val="072F53"/>
                  </a:solidFill>
                  <a:latin typeface="Poppins Bold Bold"/>
                </a:rPr>
                <a:t>Community Centred Social Work:</a:t>
              </a:r>
            </a:p>
            <a:p>
              <a:pPr algn="ctr">
                <a:lnSpc>
                  <a:spcPts val="4800"/>
                </a:lnSpc>
              </a:pPr>
              <a:r>
                <a:rPr lang="en-GB" sz="4000" b="1" dirty="0">
                  <a:solidFill>
                    <a:srgbClr val="072F53"/>
                  </a:solidFill>
                  <a:latin typeface="Poppins Bold Bold"/>
                </a:rPr>
                <a:t>Back To the Future</a:t>
              </a:r>
            </a:p>
            <a:p>
              <a:pPr algn="ctr">
                <a:lnSpc>
                  <a:spcPts val="4800"/>
                </a:lnSpc>
              </a:pPr>
              <a:endParaRPr lang="en-GB" sz="4000" b="1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r>
                <a:rPr lang="en-GB" sz="4000" dirty="0">
                  <a:solidFill>
                    <a:srgbClr val="072F53"/>
                  </a:solidFill>
                  <a:latin typeface="Poppins Bold Bold"/>
                </a:rPr>
                <a:t>A Summary Report of Conversations between</a:t>
              </a:r>
            </a:p>
            <a:p>
              <a:pPr algn="ctr">
                <a:lnSpc>
                  <a:spcPts val="4800"/>
                </a:lnSpc>
              </a:pPr>
              <a:r>
                <a:rPr lang="en-GB" sz="4000" dirty="0">
                  <a:solidFill>
                    <a:srgbClr val="072F53"/>
                  </a:solidFill>
                  <a:latin typeface="Poppins Bold Bold"/>
                </a:rPr>
                <a:t>Social Work Leaders in NHS Trusts and Nurture</a:t>
              </a:r>
            </a:p>
            <a:p>
              <a:pPr algn="ctr">
                <a:lnSpc>
                  <a:spcPts val="4800"/>
                </a:lnSpc>
              </a:pPr>
              <a:r>
                <a:rPr lang="en-GB" sz="4000" dirty="0">
                  <a:solidFill>
                    <a:srgbClr val="072F53"/>
                  </a:solidFill>
                  <a:latin typeface="Poppins Bold Bold"/>
                </a:rPr>
                <a:t>Development</a:t>
              </a:r>
            </a:p>
            <a:p>
              <a:pPr algn="ctr">
                <a:lnSpc>
                  <a:spcPts val="4800"/>
                </a:lnSpc>
              </a:pPr>
              <a:endParaRPr lang="en-GB" sz="40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r>
                <a:rPr lang="en-GB" sz="2400" dirty="0">
                  <a:solidFill>
                    <a:srgbClr val="072F53"/>
                  </a:solidFill>
                  <a:latin typeface="Poppins Bold Bold"/>
                  <a:hlinkClick r:id="rId3"/>
                </a:rPr>
                <a:t>https://www.nurturedevelopment.org/wp-content/uploads/2018/09/Master-copy-Community-Centred-Social-Work-Summary-Report-FINAL.pdf</a:t>
              </a:r>
              <a:endParaRPr lang="en-GB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GB" sz="24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r>
                <a:rPr lang="en-GB" sz="3600" dirty="0">
                  <a:solidFill>
                    <a:srgbClr val="072F53"/>
                  </a:solidFill>
                  <a:latin typeface="Poppins Bold Bold"/>
                </a:rPr>
                <a:t>(7 Regional events, organised by NHSE Workforce, Training &amp; Education - held in 2023/2024)</a:t>
              </a: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  <a:p>
              <a:pPr algn="ctr">
                <a:lnSpc>
                  <a:spcPts val="4800"/>
                </a:lnSpc>
              </a:pPr>
              <a:endParaRPr lang="en-US" sz="4800" dirty="0">
                <a:solidFill>
                  <a:srgbClr val="072F53"/>
                </a:solidFill>
                <a:latin typeface="Poppins Bold Bold"/>
              </a:endParaRPr>
            </a:p>
            <a:p>
              <a:pPr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B49C97AD-981A-A76A-1FFE-0B95D461F087}"/>
                </a:ext>
              </a:extLst>
            </p:cNvPr>
            <p:cNvSpPr txBox="1"/>
            <p:nvPr/>
          </p:nvSpPr>
          <p:spPr>
            <a:xfrm>
              <a:off x="0" y="7157029"/>
              <a:ext cx="9520037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7244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0AAB5-9F2B-E85A-C31B-BD69AB5CB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FCF2FE-B6C2-0374-5A7D-93E638BC1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5163800" y="0"/>
            <a:ext cx="5542754" cy="102870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E45F7EE6-C155-50B2-3EC4-AE712B68957D}"/>
              </a:ext>
            </a:extLst>
          </p:cNvPr>
          <p:cNvGrpSpPr/>
          <p:nvPr/>
        </p:nvGrpSpPr>
        <p:grpSpPr>
          <a:xfrm>
            <a:off x="381000" y="1181100"/>
            <a:ext cx="14782800" cy="8251490"/>
            <a:chOff x="-1696308" y="-2952919"/>
            <a:chExt cx="19710400" cy="11001987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4C871DF-C3F5-7F84-71AD-EA6E4F3780A0}"/>
                </a:ext>
              </a:extLst>
            </p:cNvPr>
            <p:cNvSpPr txBox="1"/>
            <p:nvPr/>
          </p:nvSpPr>
          <p:spPr>
            <a:xfrm>
              <a:off x="-1696308" y="-2952919"/>
              <a:ext cx="19710400" cy="96519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/>
              <a:r>
                <a:rPr lang="en-GB" sz="3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Sessions raised 5 Key Questions: (table discussions)</a:t>
              </a:r>
            </a:p>
            <a:p>
              <a:pPr algn="l"/>
              <a:endParaRPr lang="en-GB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14350" indent="-514350" algn="l">
                <a:buAutoNum type="arabicPeriod"/>
              </a:pPr>
              <a:r>
                <a:rPr lang="en-GB" sz="36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How do we prove that the ABCD approach is less costly than current approaches?</a:t>
              </a:r>
            </a:p>
            <a:p>
              <a:pPr algn="l"/>
              <a:endParaRPr lang="en-GB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36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2. How can we be certain not to retreat from responsibility to help people when moving more towards an enablement approach?</a:t>
              </a:r>
              <a:endParaRPr lang="en-GB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36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3. Is there sufficient time for learning and reflecting while on the frontline (day-to-day practice)? If not, how do we propose to address the paucity of reflective practice?</a:t>
              </a:r>
            </a:p>
            <a:p>
              <a:pPr algn="ctr"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90DA56B-9CA8-58D7-3478-AE36CD94B3B6}"/>
                </a:ext>
              </a:extLst>
            </p:cNvPr>
            <p:cNvSpPr txBox="1"/>
            <p:nvPr/>
          </p:nvSpPr>
          <p:spPr>
            <a:xfrm>
              <a:off x="0" y="7157029"/>
              <a:ext cx="9520037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222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89FE6-1DDE-5315-C46E-BD4900DE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076490D-4ABE-94FC-925A-90146ADD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5163800" y="0"/>
            <a:ext cx="5542754" cy="102870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D22A7B5F-7965-66A8-E351-73E36563F4AD}"/>
              </a:ext>
            </a:extLst>
          </p:cNvPr>
          <p:cNvGrpSpPr/>
          <p:nvPr/>
        </p:nvGrpSpPr>
        <p:grpSpPr>
          <a:xfrm>
            <a:off x="381000" y="1181100"/>
            <a:ext cx="14782800" cy="8251490"/>
            <a:chOff x="-1696308" y="-2952919"/>
            <a:chExt cx="19710400" cy="11001987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C9815DD-D52E-A582-047F-9BE33DEEF921}"/>
                </a:ext>
              </a:extLst>
            </p:cNvPr>
            <p:cNvSpPr txBox="1"/>
            <p:nvPr/>
          </p:nvSpPr>
          <p:spPr>
            <a:xfrm>
              <a:off x="-1696308" y="-2952919"/>
              <a:ext cx="19710400" cy="72718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/>
              <a:r>
                <a:rPr lang="en-GB" sz="3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Sessions raised 5 Key Questions: (table discussions)</a:t>
              </a:r>
            </a:p>
            <a:p>
              <a:pPr algn="l"/>
              <a:endParaRPr lang="en-GB" sz="3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36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4. Are our expectations of the community too high, considering that times are hard, e.g. cost of living crisis?</a:t>
              </a:r>
            </a:p>
            <a:p>
              <a:pPr algn="l"/>
              <a:endParaRPr lang="en-GB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36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5. Can community meet everyone’s needs?</a:t>
              </a:r>
              <a:endParaRPr lang="en-US" sz="3600" dirty="0">
                <a:solidFill>
                  <a:srgbClr val="072F5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4800"/>
                </a:lnSpc>
              </a:pPr>
              <a:endParaRPr lang="en-US" sz="3200" dirty="0">
                <a:solidFill>
                  <a:srgbClr val="072F5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A2136C1-BE52-70F9-B0F8-8814E5F269DE}"/>
                </a:ext>
              </a:extLst>
            </p:cNvPr>
            <p:cNvSpPr txBox="1"/>
            <p:nvPr/>
          </p:nvSpPr>
          <p:spPr>
            <a:xfrm>
              <a:off x="0" y="7157029"/>
              <a:ext cx="9520037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824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A46F3-75C8-24DC-01FC-F8FC86C2B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209BEA7-D074-F9E5-2361-780ABB495C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93" r="18109"/>
          <a:stretch>
            <a:fillRect/>
          </a:stretch>
        </p:blipFill>
        <p:spPr>
          <a:xfrm>
            <a:off x="13716000" y="0"/>
            <a:ext cx="6990554" cy="102870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A0150C1F-DA49-1C86-A3D3-F8F54751422B}"/>
              </a:ext>
            </a:extLst>
          </p:cNvPr>
          <p:cNvGrpSpPr/>
          <p:nvPr/>
        </p:nvGrpSpPr>
        <p:grpSpPr>
          <a:xfrm>
            <a:off x="304800" y="800100"/>
            <a:ext cx="13411200" cy="8628132"/>
            <a:chOff x="-1696308" y="-2952919"/>
            <a:chExt cx="13232388" cy="11001987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7206981-85DA-232F-8F48-CCAB7CFC9921}"/>
                </a:ext>
              </a:extLst>
            </p:cNvPr>
            <p:cNvSpPr txBox="1"/>
            <p:nvPr/>
          </p:nvSpPr>
          <p:spPr>
            <a:xfrm>
              <a:off x="-1696308" y="-2952919"/>
              <a:ext cx="13232388" cy="7582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GB" sz="4800" b="1" dirty="0">
                  <a:solidFill>
                    <a:srgbClr val="072F53"/>
                  </a:solidFill>
                  <a:latin typeface="Poppins Bold Bold"/>
                </a:rPr>
                <a:t>Implementation:</a:t>
              </a:r>
            </a:p>
            <a:p>
              <a:pPr algn="ctr">
                <a:lnSpc>
                  <a:spcPts val="4800"/>
                </a:lnSpc>
              </a:pPr>
              <a:r>
                <a:rPr lang="en-GB" sz="2800" b="1" dirty="0">
                  <a:solidFill>
                    <a:srgbClr val="072F53"/>
                  </a:solidFill>
                  <a:latin typeface="Poppins Bold Bold"/>
                </a:rPr>
                <a:t>Feedback and the big question:</a:t>
              </a:r>
            </a:p>
            <a:p>
              <a:pPr algn="ctr">
                <a:lnSpc>
                  <a:spcPts val="4800"/>
                </a:lnSpc>
              </a:pPr>
              <a:endParaRPr lang="en-GB" sz="4000" dirty="0">
                <a:solidFill>
                  <a:srgbClr val="072F53"/>
                </a:solidFill>
                <a:latin typeface="Poppins Bold Bold"/>
              </a:endParaRPr>
            </a:p>
            <a:p>
              <a:pPr algn="l"/>
              <a:endParaRPr lang="en-GB" sz="3600" b="1" i="0" u="none" strike="noStrike" baseline="0" dirty="0">
                <a:solidFill>
                  <a:srgbClr val="4472C5"/>
                </a:solidFill>
                <a:latin typeface="CIDFont+F5"/>
              </a:endParaRPr>
            </a:p>
            <a:p>
              <a:pPr algn="l"/>
              <a:endParaRPr lang="en-GB" sz="4800" b="1" dirty="0">
                <a:solidFill>
                  <a:srgbClr val="4472C5"/>
                </a:solidFill>
                <a:latin typeface="CIDFont+F5"/>
              </a:endParaRPr>
            </a:p>
            <a:p>
              <a:pPr algn="l"/>
              <a:r>
                <a:rPr lang="en-US" sz="4800" b="1" dirty="0">
                  <a:solidFill>
                    <a:srgbClr val="072F53"/>
                  </a:solidFill>
                  <a:latin typeface="Poppins Bold Bold"/>
                </a:rPr>
                <a:t>How can the SW Role be developed at an individual, team, and strategic level to support this shift?</a:t>
              </a:r>
            </a:p>
            <a:p>
              <a:pPr>
                <a:lnSpc>
                  <a:spcPts val="4800"/>
                </a:lnSpc>
              </a:pPr>
              <a:endParaRPr lang="en-US" sz="3600" dirty="0">
                <a:solidFill>
                  <a:srgbClr val="072F53"/>
                </a:solidFill>
                <a:latin typeface="Poppins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7E7E7D8B-8EBA-9C2A-841C-AE9F31C9F5EE}"/>
                </a:ext>
              </a:extLst>
            </p:cNvPr>
            <p:cNvSpPr txBox="1"/>
            <p:nvPr/>
          </p:nvSpPr>
          <p:spPr>
            <a:xfrm>
              <a:off x="0" y="7157029"/>
              <a:ext cx="9520037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  <a:spcBef>
                  <a:spcPct val="0"/>
                </a:spcBef>
              </a:pPr>
              <a:r>
                <a:rPr lang="en-US" sz="2999" dirty="0">
                  <a:solidFill>
                    <a:srgbClr val="3E602F"/>
                  </a:solidFill>
                  <a:latin typeface="Poppins Medium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782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CCcorptheme">
  <a:themeElements>
    <a:clrScheme name="LCC Corporate">
      <a:dk1>
        <a:sysClr val="windowText" lastClr="000000"/>
      </a:dk1>
      <a:lt1>
        <a:sysClr val="window" lastClr="FFFFFF"/>
      </a:lt1>
      <a:dk2>
        <a:srgbClr val="193B45"/>
      </a:dk2>
      <a:lt2>
        <a:srgbClr val="9BD5E1"/>
      </a:lt2>
      <a:accent1>
        <a:srgbClr val="6694AA"/>
      </a:accent1>
      <a:accent2>
        <a:srgbClr val="E9540D"/>
      </a:accent2>
      <a:accent3>
        <a:srgbClr val="95C159"/>
      </a:accent3>
      <a:accent4>
        <a:srgbClr val="5E4BA2"/>
      </a:accent4>
      <a:accent5>
        <a:srgbClr val="EB5278"/>
      </a:accent5>
      <a:accent6>
        <a:srgbClr val="FCBD1B"/>
      </a:accent6>
      <a:hlink>
        <a:srgbClr val="0000FF"/>
      </a:hlink>
      <a:folHlink>
        <a:srgbClr val="800080"/>
      </a:folHlink>
    </a:clrScheme>
    <a:fontScheme name="lcc theme fonts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CCcorptheme" id="{00B1A147-38C3-4E7F-9B64-BD2DAF657AB2}" vid="{C3B8494C-4124-4F1B-960A-4F27C3A7EAA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565f79-b00c-4341-9118-5646ecaabeb1">
      <Terms xmlns="http://schemas.microsoft.com/office/infopath/2007/PartnerControls"/>
    </lcf76f155ced4ddcb4097134ff3c332f>
    <Category xmlns="c71bdac8-e6ea-454d-ac3b-dd55bf761667">Projects</Category>
    <TaxCatchAll xmlns="6642979d-6ebd-49cb-961a-964e99ba29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D5142C63A6AD4D9DA1ABEC79B298C0" ma:contentTypeVersion="13" ma:contentTypeDescription="Create a new document." ma:contentTypeScope="" ma:versionID="0419ee809d7616b8a007d1d903047cc1">
  <xsd:schema xmlns:xsd="http://www.w3.org/2001/XMLSchema" xmlns:xs="http://www.w3.org/2001/XMLSchema" xmlns:p="http://schemas.microsoft.com/office/2006/metadata/properties" xmlns:ns2="c71bdac8-e6ea-454d-ac3b-dd55bf761667" xmlns:ns3="fd565f79-b00c-4341-9118-5646ecaabeb1" xmlns:ns4="6642979d-6ebd-49cb-961a-964e99ba2966" targetNamespace="http://schemas.microsoft.com/office/2006/metadata/properties" ma:root="true" ma:fieldsID="b0f34cd21da801ad538191130d05b2af" ns2:_="" ns3:_="" ns4:_="">
    <xsd:import namespace="c71bdac8-e6ea-454d-ac3b-dd55bf761667"/>
    <xsd:import namespace="fd565f79-b00c-4341-9118-5646ecaabeb1"/>
    <xsd:import namespace="6642979d-6ebd-49cb-961a-964e99ba2966"/>
    <xsd:element name="properties">
      <xsd:complexType>
        <xsd:sequence>
          <xsd:element name="documentManagement">
            <xsd:complexType>
              <xsd:all>
                <xsd:element ref="ns2:Category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bdac8-e6ea-454d-ac3b-dd55bf761667" elementFormDefault="qualified">
    <xsd:import namespace="http://schemas.microsoft.com/office/2006/documentManagement/types"/>
    <xsd:import namespace="http://schemas.microsoft.com/office/infopath/2007/PartnerControls"/>
    <xsd:element name="Category" ma:index="8" ma:displayName="Category" ma:format="Dropdown" ma:internalName="Category">
      <xsd:simpleType>
        <xsd:restriction base="dms:Choice">
          <xsd:enumeration value="Minutes and Agendas"/>
          <xsd:enumeration value="Terms of reference"/>
          <xsd:enumeration value="Admission Data"/>
          <xsd:enumeration value="ASYE (Adults)"/>
          <xsd:enumeration value="ASYE (Children)"/>
          <xsd:enumeration value="Career Fairs"/>
          <xsd:enumeration value="CPD and Training"/>
          <xsd:enumeration value="Labour Market Plan"/>
          <xsd:enumeration value="Projects"/>
          <xsd:enumeration value="Practice Weeks"/>
          <xsd:enumeration value="World SW Week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565f79-b00c-4341-9118-5646ecaabe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1a4238e-254e-4017-8aba-9415bdb640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2979d-6ebd-49cb-961a-964e99ba296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0d9b795-d090-4aa1-b292-530283f35a32}" ma:internalName="TaxCatchAll" ma:showField="CatchAllData" ma:web="6642979d-6ebd-49cb-961a-964e99ba29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D39959-6177-4653-B330-90C6A3DF1D1F}">
  <ds:schemaRefs>
    <ds:schemaRef ds:uri="6642979d-6ebd-49cb-961a-964e99ba2966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71bdac8-e6ea-454d-ac3b-dd55bf761667"/>
    <ds:schemaRef ds:uri="fd565f79-b00c-4341-9118-5646ecaabeb1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1843494-5057-411B-8B9E-97BB6529AC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B78004-2AE7-4484-AA4E-6587FC12C7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1bdac8-e6ea-454d-ac3b-dd55bf761667"/>
    <ds:schemaRef ds:uri="fd565f79-b00c-4341-9118-5646ecaabeb1"/>
    <ds:schemaRef ds:uri="6642979d-6ebd-49cb-961a-964e99ba29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3710</TotalTime>
  <Words>713</Words>
  <Application>Microsoft Office PowerPoint</Application>
  <PresentationFormat>Custom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Calibri</vt:lpstr>
      <vt:lpstr>CIDFont+F5</vt:lpstr>
      <vt:lpstr>Courier New</vt:lpstr>
      <vt:lpstr>Poppins Bold Bold</vt:lpstr>
      <vt:lpstr>Poppins Light</vt:lpstr>
      <vt:lpstr>Poppins Medium</vt:lpstr>
      <vt:lpstr>Poppins Medium Bold</vt:lpstr>
      <vt:lpstr>Symbol</vt:lpstr>
      <vt:lpstr>Verdana</vt:lpstr>
      <vt:lpstr>Wingdings</vt:lpstr>
      <vt:lpstr>Office Theme</vt:lpstr>
      <vt:lpstr>1_LCCcorptheme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Green and White Simple Sales Marketing Presentation</dc:title>
  <dc:creator>Gill Crawshaw</dc:creator>
  <cp:lastModifiedBy>Bassett, Frances</cp:lastModifiedBy>
  <cp:revision>39</cp:revision>
  <dcterms:created xsi:type="dcterms:W3CDTF">2006-08-16T00:00:00Z</dcterms:created>
  <dcterms:modified xsi:type="dcterms:W3CDTF">2025-10-15T09:57:37Z</dcterms:modified>
  <dc:identifier>DAECck4LJCo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0x01010063D5142C63A6AD4D9DA1ABEC79B298C0</vt:lpwstr>
  </property>
  <property fmtid="{D5CDD505-2E9C-101B-9397-08002B2CF9AE}" pid="3" name="MediaServiceImageTags">
    <vt:lpwstr/>
  </property>
</Properties>
</file>