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65" r:id="rId5"/>
    <p:sldId id="329" r:id="rId6"/>
    <p:sldId id="299" r:id="rId7"/>
    <p:sldId id="330" r:id="rId8"/>
    <p:sldId id="333" r:id="rId9"/>
    <p:sldId id="331" r:id="rId10"/>
    <p:sldId id="287" r:id="rId11"/>
    <p:sldId id="335" r:id="rId12"/>
    <p:sldId id="288" r:id="rId13"/>
    <p:sldId id="256" r:id="rId14"/>
    <p:sldId id="282" r:id="rId15"/>
    <p:sldId id="336" r:id="rId16"/>
    <p:sldId id="337" r:id="rId17"/>
    <p:sldId id="296" r:id="rId18"/>
    <p:sldId id="295" r:id="rId19"/>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226530-0799-4368-8AD5-191B76496F0D}" v="4" dt="2025-10-17T15:00:57.1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2045" autoAdjust="0"/>
  </p:normalViewPr>
  <p:slideViewPr>
    <p:cSldViewPr snapToGrid="0">
      <p:cViewPr varScale="1">
        <p:scale>
          <a:sx n="40" d="100"/>
          <a:sy n="40" d="100"/>
        </p:scale>
        <p:origin x="168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FTE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502-4EE1-892E-615322D9740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502-4EE1-892E-615322D9740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502-4EE1-892E-615322D9740C}"/>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Local authority total</c:v>
                </c:pt>
                <c:pt idx="1">
                  <c:v>NHS MH</c:v>
                </c:pt>
                <c:pt idx="2">
                  <c:v>VCSE, Private, Independent, Agency, NHS </c:v>
                </c:pt>
              </c:strCache>
            </c:strRef>
          </c:cat>
          <c:val>
            <c:numRef>
              <c:f>Sheet1!$B$2:$B$4</c:f>
              <c:numCache>
                <c:formatCode>#,##0</c:formatCode>
                <c:ptCount val="3"/>
                <c:pt idx="0">
                  <c:v>48800</c:v>
                </c:pt>
                <c:pt idx="1">
                  <c:v>3576</c:v>
                </c:pt>
                <c:pt idx="2">
                  <c:v>44940</c:v>
                </c:pt>
              </c:numCache>
            </c:numRef>
          </c:val>
          <c:extLst>
            <c:ext xmlns:c16="http://schemas.microsoft.com/office/drawing/2014/chart" uri="{C3380CC4-5D6E-409C-BE32-E72D297353CC}">
              <c16:uniqueId val="{00000006-3502-4EE1-892E-615322D9740C}"/>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92444355274891843"/>
          <c:w val="1"/>
          <c:h val="7.5556447251081543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b="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D6D495-8E8E-4252-AF60-697405E1970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2D2A576-E4D7-48AF-BB4F-EF2BC46B5988}">
      <dgm:prSet/>
      <dgm:spPr/>
      <dgm:t>
        <a:bodyPr/>
        <a:lstStyle/>
        <a:p>
          <a:pPr>
            <a:lnSpc>
              <a:spcPct val="100000"/>
            </a:lnSpc>
          </a:pPr>
          <a:r>
            <a:rPr lang="en-GB" dirty="0">
              <a:latin typeface="Arial" panose="020B0604020202020204" pitchFamily="34" charset="0"/>
              <a:cs typeface="Arial" panose="020B0604020202020204" pitchFamily="34" charset="0"/>
            </a:rPr>
            <a:t>The British Association of Social Workers are the Professional Association for Social Workers​</a:t>
          </a:r>
          <a:endParaRPr lang="en-US" dirty="0">
            <a:latin typeface="Arial" panose="020B0604020202020204" pitchFamily="34" charset="0"/>
            <a:cs typeface="Arial" panose="020B0604020202020204" pitchFamily="34" charset="0"/>
          </a:endParaRPr>
        </a:p>
      </dgm:t>
    </dgm:pt>
    <dgm:pt modelId="{3A85B815-2356-4D86-9A02-ECF47D26BC69}" type="parTrans" cxnId="{4D2FA67D-66E5-4A8C-8C17-3A788403A9BE}">
      <dgm:prSet/>
      <dgm:spPr/>
      <dgm:t>
        <a:bodyPr/>
        <a:lstStyle/>
        <a:p>
          <a:endParaRPr lang="en-US"/>
        </a:p>
      </dgm:t>
    </dgm:pt>
    <dgm:pt modelId="{85A03C35-10BB-478D-9E1F-50BD1D6BE47A}" type="sibTrans" cxnId="{4D2FA67D-66E5-4A8C-8C17-3A788403A9BE}">
      <dgm:prSet/>
      <dgm:spPr/>
      <dgm:t>
        <a:bodyPr/>
        <a:lstStyle/>
        <a:p>
          <a:endParaRPr lang="en-US"/>
        </a:p>
      </dgm:t>
    </dgm:pt>
    <dgm:pt modelId="{55E8988D-C7CC-4E96-BF9E-1379E9E42009}">
      <dgm:prSet/>
      <dgm:spPr/>
      <dgm:t>
        <a:bodyPr/>
        <a:lstStyle/>
        <a:p>
          <a:pPr>
            <a:lnSpc>
              <a:spcPct val="100000"/>
            </a:lnSpc>
          </a:pPr>
          <a:r>
            <a:rPr lang="en-GB" dirty="0">
              <a:latin typeface="Arial" panose="020B0604020202020204" pitchFamily="34" charset="0"/>
              <a:cs typeface="Arial" panose="020B0604020202020204" pitchFamily="34" charset="0"/>
            </a:rPr>
            <a:t>A professional association is a member-led organisation which seeks to promote the profession, the interests of those working within the profession, and public interest.</a:t>
          </a:r>
          <a:endParaRPr lang="en-US" dirty="0">
            <a:latin typeface="Arial" panose="020B0604020202020204" pitchFamily="34" charset="0"/>
            <a:cs typeface="Arial" panose="020B0604020202020204" pitchFamily="34" charset="0"/>
          </a:endParaRPr>
        </a:p>
      </dgm:t>
    </dgm:pt>
    <dgm:pt modelId="{8CB8AED1-D1A2-43B1-8CDE-AEC811B2BBC8}" type="parTrans" cxnId="{9D69041E-877E-4455-849C-A66F874D2CA7}">
      <dgm:prSet/>
      <dgm:spPr/>
      <dgm:t>
        <a:bodyPr/>
        <a:lstStyle/>
        <a:p>
          <a:endParaRPr lang="en-US"/>
        </a:p>
      </dgm:t>
    </dgm:pt>
    <dgm:pt modelId="{82A18C4B-FC75-4E78-A43F-4401C24C51C0}" type="sibTrans" cxnId="{9D69041E-877E-4455-849C-A66F874D2CA7}">
      <dgm:prSet/>
      <dgm:spPr/>
      <dgm:t>
        <a:bodyPr/>
        <a:lstStyle/>
        <a:p>
          <a:endParaRPr lang="en-US"/>
        </a:p>
      </dgm:t>
    </dgm:pt>
    <dgm:pt modelId="{BF7D71CF-3446-4658-8413-68806F29F8FC}">
      <dgm:prSet/>
      <dgm:spPr/>
      <dgm:t>
        <a:bodyPr/>
        <a:lstStyle/>
        <a:p>
          <a:pPr>
            <a:lnSpc>
              <a:spcPct val="100000"/>
            </a:lnSpc>
          </a:pPr>
          <a:r>
            <a:rPr lang="en-GB" dirty="0">
              <a:latin typeface="Arial" panose="020B0604020202020204" pitchFamily="34" charset="0"/>
              <a:cs typeface="Arial" panose="020B0604020202020204" pitchFamily="34" charset="0"/>
            </a:rPr>
            <a:t>We have over 22,000 members and teams in England, Scotland, Wales and Northern Ireland</a:t>
          </a:r>
          <a:r>
            <a:rPr lang="en-GB" dirty="0"/>
            <a:t>​</a:t>
          </a:r>
          <a:endParaRPr lang="en-US" dirty="0"/>
        </a:p>
      </dgm:t>
    </dgm:pt>
    <dgm:pt modelId="{70A6A0C0-E3B0-4FF7-9201-CAD5BB471CD0}" type="parTrans" cxnId="{789F39E6-781E-4497-B36F-FBC5DD3A9FD4}">
      <dgm:prSet/>
      <dgm:spPr/>
      <dgm:t>
        <a:bodyPr/>
        <a:lstStyle/>
        <a:p>
          <a:endParaRPr lang="en-US"/>
        </a:p>
      </dgm:t>
    </dgm:pt>
    <dgm:pt modelId="{08B4402F-8BCD-40B9-A09A-ABD62717C32D}" type="sibTrans" cxnId="{789F39E6-781E-4497-B36F-FBC5DD3A9FD4}">
      <dgm:prSet/>
      <dgm:spPr/>
      <dgm:t>
        <a:bodyPr/>
        <a:lstStyle/>
        <a:p>
          <a:endParaRPr lang="en-US"/>
        </a:p>
      </dgm:t>
    </dgm:pt>
    <dgm:pt modelId="{C9B9092C-F291-4870-951D-96D56F8C7D2B}">
      <dgm:prSet/>
      <dgm:spPr/>
      <dgm:t>
        <a:bodyPr/>
        <a:lstStyle/>
        <a:p>
          <a:pPr>
            <a:lnSpc>
              <a:spcPct val="100000"/>
            </a:lnSpc>
          </a:pPr>
          <a:r>
            <a:rPr lang="en-GB" dirty="0">
              <a:latin typeface="Arial" panose="020B0604020202020204" pitchFamily="34" charset="0"/>
              <a:cs typeface="Arial" panose="020B0604020202020204" pitchFamily="34" charset="0"/>
            </a:rPr>
            <a:t>We are the strong independent voice of Social Work and Social Workers. We work closely with the Social Work Union (separate entity).</a:t>
          </a:r>
          <a:endParaRPr lang="en-US" dirty="0">
            <a:latin typeface="Arial" panose="020B0604020202020204" pitchFamily="34" charset="0"/>
            <a:cs typeface="Arial" panose="020B0604020202020204" pitchFamily="34" charset="0"/>
          </a:endParaRPr>
        </a:p>
      </dgm:t>
    </dgm:pt>
    <dgm:pt modelId="{C3C1F012-B1B3-4ACB-B60E-F36C9CE58FD7}" type="parTrans" cxnId="{A7DA9090-CBFE-4AC8-878B-15F4A92EFF5E}">
      <dgm:prSet/>
      <dgm:spPr/>
      <dgm:t>
        <a:bodyPr/>
        <a:lstStyle/>
        <a:p>
          <a:endParaRPr lang="en-US"/>
        </a:p>
      </dgm:t>
    </dgm:pt>
    <dgm:pt modelId="{A42228AA-50DA-4526-B542-1156E6B7D57F}" type="sibTrans" cxnId="{A7DA9090-CBFE-4AC8-878B-15F4A92EFF5E}">
      <dgm:prSet/>
      <dgm:spPr/>
      <dgm:t>
        <a:bodyPr/>
        <a:lstStyle/>
        <a:p>
          <a:endParaRPr lang="en-US"/>
        </a:p>
      </dgm:t>
    </dgm:pt>
    <dgm:pt modelId="{0E7A4EC4-9A46-4955-85ED-28F54556F3EE}" type="pres">
      <dgm:prSet presAssocID="{9FD6D495-8E8E-4252-AF60-697405E1970F}" presName="root" presStyleCnt="0">
        <dgm:presLayoutVars>
          <dgm:dir/>
          <dgm:resizeHandles val="exact"/>
        </dgm:presLayoutVars>
      </dgm:prSet>
      <dgm:spPr/>
    </dgm:pt>
    <dgm:pt modelId="{E03DD7E1-51C5-477C-A623-5E64F4D2DBEC}" type="pres">
      <dgm:prSet presAssocID="{E2D2A576-E4D7-48AF-BB4F-EF2BC46B5988}" presName="compNode" presStyleCnt="0"/>
      <dgm:spPr/>
    </dgm:pt>
    <dgm:pt modelId="{1611D40A-935C-46A6-A19F-DADEAFF51D2C}" type="pres">
      <dgm:prSet presAssocID="{E2D2A576-E4D7-48AF-BB4F-EF2BC46B5988}" presName="bgRect" presStyleLbl="bgShp" presStyleIdx="0" presStyleCnt="4"/>
      <dgm:spPr/>
    </dgm:pt>
    <dgm:pt modelId="{8FBD385D-47BF-4A6B-A2B1-4A09CC0DE49D}" type="pres">
      <dgm:prSet presAssocID="{E2D2A576-E4D7-48AF-BB4F-EF2BC46B5988}" presName="iconRect" presStyleLbl="node1" presStyleIdx="0" presStyleCnt="4" custLinFactNeighborY="926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nk outline"/>
        </a:ext>
      </dgm:extLst>
    </dgm:pt>
    <dgm:pt modelId="{CDB8EE97-BDD9-41D8-AA16-FC478CC01C6B}" type="pres">
      <dgm:prSet presAssocID="{E2D2A576-E4D7-48AF-BB4F-EF2BC46B5988}" presName="spaceRect" presStyleCnt="0"/>
      <dgm:spPr/>
    </dgm:pt>
    <dgm:pt modelId="{5C86536C-22E5-45BC-B834-4B25AA8A31A5}" type="pres">
      <dgm:prSet presAssocID="{E2D2A576-E4D7-48AF-BB4F-EF2BC46B5988}" presName="parTx" presStyleLbl="revTx" presStyleIdx="0" presStyleCnt="4">
        <dgm:presLayoutVars>
          <dgm:chMax val="0"/>
          <dgm:chPref val="0"/>
        </dgm:presLayoutVars>
      </dgm:prSet>
      <dgm:spPr/>
    </dgm:pt>
    <dgm:pt modelId="{752041F9-BB36-452A-8D24-04D2C0948099}" type="pres">
      <dgm:prSet presAssocID="{85A03C35-10BB-478D-9E1F-50BD1D6BE47A}" presName="sibTrans" presStyleCnt="0"/>
      <dgm:spPr/>
    </dgm:pt>
    <dgm:pt modelId="{8F5DB799-F5D6-4F7B-959B-325E2B63634B}" type="pres">
      <dgm:prSet presAssocID="{55E8988D-C7CC-4E96-BF9E-1379E9E42009}" presName="compNode" presStyleCnt="0"/>
      <dgm:spPr/>
    </dgm:pt>
    <dgm:pt modelId="{5AB52CE6-B86B-4D3D-A197-6715B17ABD0A}" type="pres">
      <dgm:prSet presAssocID="{55E8988D-C7CC-4E96-BF9E-1379E9E42009}" presName="bgRect" presStyleLbl="bgShp" presStyleIdx="1" presStyleCnt="4"/>
      <dgm:spPr/>
    </dgm:pt>
    <dgm:pt modelId="{60163370-AAD2-4CBD-A877-F953DF3C577A}" type="pres">
      <dgm:prSet presAssocID="{55E8988D-C7CC-4E96-BF9E-1379E9E42009}"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log with solid fill"/>
        </a:ext>
      </dgm:extLst>
    </dgm:pt>
    <dgm:pt modelId="{32E84BB7-BC26-4B12-831B-8D30E5C9857D}" type="pres">
      <dgm:prSet presAssocID="{55E8988D-C7CC-4E96-BF9E-1379E9E42009}" presName="spaceRect" presStyleCnt="0"/>
      <dgm:spPr/>
    </dgm:pt>
    <dgm:pt modelId="{1F89127A-EC18-420E-88C1-12C15D42240D}" type="pres">
      <dgm:prSet presAssocID="{55E8988D-C7CC-4E96-BF9E-1379E9E42009}" presName="parTx" presStyleLbl="revTx" presStyleIdx="1" presStyleCnt="4">
        <dgm:presLayoutVars>
          <dgm:chMax val="0"/>
          <dgm:chPref val="0"/>
        </dgm:presLayoutVars>
      </dgm:prSet>
      <dgm:spPr/>
    </dgm:pt>
    <dgm:pt modelId="{8B3971A5-C744-4794-AA0E-D2CDECE470FB}" type="pres">
      <dgm:prSet presAssocID="{82A18C4B-FC75-4E78-A43F-4401C24C51C0}" presName="sibTrans" presStyleCnt="0"/>
      <dgm:spPr/>
    </dgm:pt>
    <dgm:pt modelId="{5FCEFBF8-DC76-4F2C-9B50-2B7D8BEACE0B}" type="pres">
      <dgm:prSet presAssocID="{BF7D71CF-3446-4658-8413-68806F29F8FC}" presName="compNode" presStyleCnt="0"/>
      <dgm:spPr/>
    </dgm:pt>
    <dgm:pt modelId="{F1A426B1-AFC2-4095-9111-5A8EDCC2151B}" type="pres">
      <dgm:prSet presAssocID="{BF7D71CF-3446-4658-8413-68806F29F8FC}" presName="bgRect" presStyleLbl="bgShp" presStyleIdx="2" presStyleCnt="4"/>
      <dgm:spPr/>
    </dgm:pt>
    <dgm:pt modelId="{19EA15E2-01A3-4D15-91C1-9DAEB4CC9E33}" type="pres">
      <dgm:prSet presAssocID="{BF7D71CF-3446-4658-8413-68806F29F8FC}"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Group of people with solid fill"/>
        </a:ext>
      </dgm:extLst>
    </dgm:pt>
    <dgm:pt modelId="{A8CA56C0-F417-412D-B274-BFC6519D33F7}" type="pres">
      <dgm:prSet presAssocID="{BF7D71CF-3446-4658-8413-68806F29F8FC}" presName="spaceRect" presStyleCnt="0"/>
      <dgm:spPr/>
    </dgm:pt>
    <dgm:pt modelId="{E35E222E-5D8A-4403-BA9F-737C94A60CB7}" type="pres">
      <dgm:prSet presAssocID="{BF7D71CF-3446-4658-8413-68806F29F8FC}" presName="parTx" presStyleLbl="revTx" presStyleIdx="2" presStyleCnt="4">
        <dgm:presLayoutVars>
          <dgm:chMax val="0"/>
          <dgm:chPref val="0"/>
        </dgm:presLayoutVars>
      </dgm:prSet>
      <dgm:spPr/>
    </dgm:pt>
    <dgm:pt modelId="{88F578C4-B67E-4563-AA34-0FEB3619AFAC}" type="pres">
      <dgm:prSet presAssocID="{08B4402F-8BCD-40B9-A09A-ABD62717C32D}" presName="sibTrans" presStyleCnt="0"/>
      <dgm:spPr/>
    </dgm:pt>
    <dgm:pt modelId="{F1AC0BE0-79F3-4DE6-B05E-DB515D4B0A8F}" type="pres">
      <dgm:prSet presAssocID="{C9B9092C-F291-4870-951D-96D56F8C7D2B}" presName="compNode" presStyleCnt="0"/>
      <dgm:spPr/>
    </dgm:pt>
    <dgm:pt modelId="{68903096-6438-4866-A56C-F4F666259AB5}" type="pres">
      <dgm:prSet presAssocID="{C9B9092C-F291-4870-951D-96D56F8C7D2B}" presName="bgRect" presStyleLbl="bgShp" presStyleIdx="3" presStyleCnt="4" custLinFactNeighborX="-14996" custLinFactNeighborY="24465"/>
      <dgm:spPr/>
    </dgm:pt>
    <dgm:pt modelId="{FE459D37-C5D0-4084-808D-585197C09C25}" type="pres">
      <dgm:prSet presAssocID="{C9B9092C-F291-4870-951D-96D56F8C7D2B}"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Universal access with solid fill"/>
        </a:ext>
      </dgm:extLst>
    </dgm:pt>
    <dgm:pt modelId="{431C5854-8365-4AA5-8D56-CA413F00B483}" type="pres">
      <dgm:prSet presAssocID="{C9B9092C-F291-4870-951D-96D56F8C7D2B}" presName="spaceRect" presStyleCnt="0"/>
      <dgm:spPr/>
    </dgm:pt>
    <dgm:pt modelId="{6671586E-67E4-4204-85A2-2CCE343288C2}" type="pres">
      <dgm:prSet presAssocID="{C9B9092C-F291-4870-951D-96D56F8C7D2B}" presName="parTx" presStyleLbl="revTx" presStyleIdx="3" presStyleCnt="4">
        <dgm:presLayoutVars>
          <dgm:chMax val="0"/>
          <dgm:chPref val="0"/>
        </dgm:presLayoutVars>
      </dgm:prSet>
      <dgm:spPr/>
    </dgm:pt>
  </dgm:ptLst>
  <dgm:cxnLst>
    <dgm:cxn modelId="{9D69041E-877E-4455-849C-A66F874D2CA7}" srcId="{9FD6D495-8E8E-4252-AF60-697405E1970F}" destId="{55E8988D-C7CC-4E96-BF9E-1379E9E42009}" srcOrd="1" destOrd="0" parTransId="{8CB8AED1-D1A2-43B1-8CDE-AEC811B2BBC8}" sibTransId="{82A18C4B-FC75-4E78-A43F-4401C24C51C0}"/>
    <dgm:cxn modelId="{A7D8EB2C-E4E1-4F4C-83E1-77F9A64780E4}" type="presOf" srcId="{C9B9092C-F291-4870-951D-96D56F8C7D2B}" destId="{6671586E-67E4-4204-85A2-2CCE343288C2}" srcOrd="0" destOrd="0" presId="urn:microsoft.com/office/officeart/2018/2/layout/IconVerticalSolidList"/>
    <dgm:cxn modelId="{7D286765-78FF-41E0-AAE0-1D3C32D8AE1B}" type="presOf" srcId="{9FD6D495-8E8E-4252-AF60-697405E1970F}" destId="{0E7A4EC4-9A46-4955-85ED-28F54556F3EE}" srcOrd="0" destOrd="0" presId="urn:microsoft.com/office/officeart/2018/2/layout/IconVerticalSolidList"/>
    <dgm:cxn modelId="{3646996A-3C48-49BE-8539-8592B8AA6D60}" type="presOf" srcId="{E2D2A576-E4D7-48AF-BB4F-EF2BC46B5988}" destId="{5C86536C-22E5-45BC-B834-4B25AA8A31A5}" srcOrd="0" destOrd="0" presId="urn:microsoft.com/office/officeart/2018/2/layout/IconVerticalSolidList"/>
    <dgm:cxn modelId="{7C386274-E924-458D-9753-184B472C2F49}" type="presOf" srcId="{BF7D71CF-3446-4658-8413-68806F29F8FC}" destId="{E35E222E-5D8A-4403-BA9F-737C94A60CB7}" srcOrd="0" destOrd="0" presId="urn:microsoft.com/office/officeart/2018/2/layout/IconVerticalSolidList"/>
    <dgm:cxn modelId="{4D2FA67D-66E5-4A8C-8C17-3A788403A9BE}" srcId="{9FD6D495-8E8E-4252-AF60-697405E1970F}" destId="{E2D2A576-E4D7-48AF-BB4F-EF2BC46B5988}" srcOrd="0" destOrd="0" parTransId="{3A85B815-2356-4D86-9A02-ECF47D26BC69}" sibTransId="{85A03C35-10BB-478D-9E1F-50BD1D6BE47A}"/>
    <dgm:cxn modelId="{A7DA9090-CBFE-4AC8-878B-15F4A92EFF5E}" srcId="{9FD6D495-8E8E-4252-AF60-697405E1970F}" destId="{C9B9092C-F291-4870-951D-96D56F8C7D2B}" srcOrd="3" destOrd="0" parTransId="{C3C1F012-B1B3-4ACB-B60E-F36C9CE58FD7}" sibTransId="{A42228AA-50DA-4526-B542-1156E6B7D57F}"/>
    <dgm:cxn modelId="{CF2DDD9E-DA9E-4E95-B2FD-CCA6B6EECE7B}" type="presOf" srcId="{55E8988D-C7CC-4E96-BF9E-1379E9E42009}" destId="{1F89127A-EC18-420E-88C1-12C15D42240D}" srcOrd="0" destOrd="0" presId="urn:microsoft.com/office/officeart/2018/2/layout/IconVerticalSolidList"/>
    <dgm:cxn modelId="{789F39E6-781E-4497-B36F-FBC5DD3A9FD4}" srcId="{9FD6D495-8E8E-4252-AF60-697405E1970F}" destId="{BF7D71CF-3446-4658-8413-68806F29F8FC}" srcOrd="2" destOrd="0" parTransId="{70A6A0C0-E3B0-4FF7-9201-CAD5BB471CD0}" sibTransId="{08B4402F-8BCD-40B9-A09A-ABD62717C32D}"/>
    <dgm:cxn modelId="{BB77DE1E-3F57-4B8C-9A77-1A28FBF6ED47}" type="presParOf" srcId="{0E7A4EC4-9A46-4955-85ED-28F54556F3EE}" destId="{E03DD7E1-51C5-477C-A623-5E64F4D2DBEC}" srcOrd="0" destOrd="0" presId="urn:microsoft.com/office/officeart/2018/2/layout/IconVerticalSolidList"/>
    <dgm:cxn modelId="{A9E31B01-B5CF-44EF-AE64-39CFC4BC2FB3}" type="presParOf" srcId="{E03DD7E1-51C5-477C-A623-5E64F4D2DBEC}" destId="{1611D40A-935C-46A6-A19F-DADEAFF51D2C}" srcOrd="0" destOrd="0" presId="urn:microsoft.com/office/officeart/2018/2/layout/IconVerticalSolidList"/>
    <dgm:cxn modelId="{FEC8B482-72E4-4B46-9EB9-00CF70EB5135}" type="presParOf" srcId="{E03DD7E1-51C5-477C-A623-5E64F4D2DBEC}" destId="{8FBD385D-47BF-4A6B-A2B1-4A09CC0DE49D}" srcOrd="1" destOrd="0" presId="urn:microsoft.com/office/officeart/2018/2/layout/IconVerticalSolidList"/>
    <dgm:cxn modelId="{E45E669B-827A-4A2D-A6F3-C2EE41D7846F}" type="presParOf" srcId="{E03DD7E1-51C5-477C-A623-5E64F4D2DBEC}" destId="{CDB8EE97-BDD9-41D8-AA16-FC478CC01C6B}" srcOrd="2" destOrd="0" presId="urn:microsoft.com/office/officeart/2018/2/layout/IconVerticalSolidList"/>
    <dgm:cxn modelId="{1FD22BE7-04B4-4EAA-AD1A-8DF5CF32B044}" type="presParOf" srcId="{E03DD7E1-51C5-477C-A623-5E64F4D2DBEC}" destId="{5C86536C-22E5-45BC-B834-4B25AA8A31A5}" srcOrd="3" destOrd="0" presId="urn:microsoft.com/office/officeart/2018/2/layout/IconVerticalSolidList"/>
    <dgm:cxn modelId="{DBC0C759-D2B8-41D7-94C7-11A733FD4666}" type="presParOf" srcId="{0E7A4EC4-9A46-4955-85ED-28F54556F3EE}" destId="{752041F9-BB36-452A-8D24-04D2C0948099}" srcOrd="1" destOrd="0" presId="urn:microsoft.com/office/officeart/2018/2/layout/IconVerticalSolidList"/>
    <dgm:cxn modelId="{67D058F0-5769-4842-A22B-DDE4C3B0A9B0}" type="presParOf" srcId="{0E7A4EC4-9A46-4955-85ED-28F54556F3EE}" destId="{8F5DB799-F5D6-4F7B-959B-325E2B63634B}" srcOrd="2" destOrd="0" presId="urn:microsoft.com/office/officeart/2018/2/layout/IconVerticalSolidList"/>
    <dgm:cxn modelId="{CE18AC70-4C7F-43A8-B344-1E701FCF61F2}" type="presParOf" srcId="{8F5DB799-F5D6-4F7B-959B-325E2B63634B}" destId="{5AB52CE6-B86B-4D3D-A197-6715B17ABD0A}" srcOrd="0" destOrd="0" presId="urn:microsoft.com/office/officeart/2018/2/layout/IconVerticalSolidList"/>
    <dgm:cxn modelId="{FC7F73F3-B328-4656-8464-CABCEDC7D6ED}" type="presParOf" srcId="{8F5DB799-F5D6-4F7B-959B-325E2B63634B}" destId="{60163370-AAD2-4CBD-A877-F953DF3C577A}" srcOrd="1" destOrd="0" presId="urn:microsoft.com/office/officeart/2018/2/layout/IconVerticalSolidList"/>
    <dgm:cxn modelId="{5282C694-59B9-4046-AF5D-6043845F9635}" type="presParOf" srcId="{8F5DB799-F5D6-4F7B-959B-325E2B63634B}" destId="{32E84BB7-BC26-4B12-831B-8D30E5C9857D}" srcOrd="2" destOrd="0" presId="urn:microsoft.com/office/officeart/2018/2/layout/IconVerticalSolidList"/>
    <dgm:cxn modelId="{F15FE8FE-FE3E-4906-8870-AE63A4A7FA22}" type="presParOf" srcId="{8F5DB799-F5D6-4F7B-959B-325E2B63634B}" destId="{1F89127A-EC18-420E-88C1-12C15D42240D}" srcOrd="3" destOrd="0" presId="urn:microsoft.com/office/officeart/2018/2/layout/IconVerticalSolidList"/>
    <dgm:cxn modelId="{D032974A-BDFE-4364-B314-FA6441C5204C}" type="presParOf" srcId="{0E7A4EC4-9A46-4955-85ED-28F54556F3EE}" destId="{8B3971A5-C744-4794-AA0E-D2CDECE470FB}" srcOrd="3" destOrd="0" presId="urn:microsoft.com/office/officeart/2018/2/layout/IconVerticalSolidList"/>
    <dgm:cxn modelId="{7BFDFE78-0237-4919-AE78-4B5673032DB5}" type="presParOf" srcId="{0E7A4EC4-9A46-4955-85ED-28F54556F3EE}" destId="{5FCEFBF8-DC76-4F2C-9B50-2B7D8BEACE0B}" srcOrd="4" destOrd="0" presId="urn:microsoft.com/office/officeart/2018/2/layout/IconVerticalSolidList"/>
    <dgm:cxn modelId="{BE120878-B360-4E34-AF6B-3068D7EE715E}" type="presParOf" srcId="{5FCEFBF8-DC76-4F2C-9B50-2B7D8BEACE0B}" destId="{F1A426B1-AFC2-4095-9111-5A8EDCC2151B}" srcOrd="0" destOrd="0" presId="urn:microsoft.com/office/officeart/2018/2/layout/IconVerticalSolidList"/>
    <dgm:cxn modelId="{1D995B2B-418D-4902-BC7E-21752868B366}" type="presParOf" srcId="{5FCEFBF8-DC76-4F2C-9B50-2B7D8BEACE0B}" destId="{19EA15E2-01A3-4D15-91C1-9DAEB4CC9E33}" srcOrd="1" destOrd="0" presId="urn:microsoft.com/office/officeart/2018/2/layout/IconVerticalSolidList"/>
    <dgm:cxn modelId="{C8EFFE83-DD4A-4A32-8131-5C2B825888ED}" type="presParOf" srcId="{5FCEFBF8-DC76-4F2C-9B50-2B7D8BEACE0B}" destId="{A8CA56C0-F417-412D-B274-BFC6519D33F7}" srcOrd="2" destOrd="0" presId="urn:microsoft.com/office/officeart/2018/2/layout/IconVerticalSolidList"/>
    <dgm:cxn modelId="{70A286B1-64AC-4CCC-B347-6C89E3D11A8B}" type="presParOf" srcId="{5FCEFBF8-DC76-4F2C-9B50-2B7D8BEACE0B}" destId="{E35E222E-5D8A-4403-BA9F-737C94A60CB7}" srcOrd="3" destOrd="0" presId="urn:microsoft.com/office/officeart/2018/2/layout/IconVerticalSolidList"/>
    <dgm:cxn modelId="{3504EA4D-26A0-48AB-8ADE-02ABD0A7DD99}" type="presParOf" srcId="{0E7A4EC4-9A46-4955-85ED-28F54556F3EE}" destId="{88F578C4-B67E-4563-AA34-0FEB3619AFAC}" srcOrd="5" destOrd="0" presId="urn:microsoft.com/office/officeart/2018/2/layout/IconVerticalSolidList"/>
    <dgm:cxn modelId="{A9489C1C-6E0E-4C30-A292-13EE2AE1885E}" type="presParOf" srcId="{0E7A4EC4-9A46-4955-85ED-28F54556F3EE}" destId="{F1AC0BE0-79F3-4DE6-B05E-DB515D4B0A8F}" srcOrd="6" destOrd="0" presId="urn:microsoft.com/office/officeart/2018/2/layout/IconVerticalSolidList"/>
    <dgm:cxn modelId="{54C84674-1787-4A2B-A443-E055B2FFB1F5}" type="presParOf" srcId="{F1AC0BE0-79F3-4DE6-B05E-DB515D4B0A8F}" destId="{68903096-6438-4866-A56C-F4F666259AB5}" srcOrd="0" destOrd="0" presId="urn:microsoft.com/office/officeart/2018/2/layout/IconVerticalSolidList"/>
    <dgm:cxn modelId="{11E4B2E2-C467-4E03-846F-B010645C9550}" type="presParOf" srcId="{F1AC0BE0-79F3-4DE6-B05E-DB515D4B0A8F}" destId="{FE459D37-C5D0-4084-808D-585197C09C25}" srcOrd="1" destOrd="0" presId="urn:microsoft.com/office/officeart/2018/2/layout/IconVerticalSolidList"/>
    <dgm:cxn modelId="{E86E8C90-F978-4657-8554-13F969B44F21}" type="presParOf" srcId="{F1AC0BE0-79F3-4DE6-B05E-DB515D4B0A8F}" destId="{431C5854-8365-4AA5-8D56-CA413F00B483}" srcOrd="2" destOrd="0" presId="urn:microsoft.com/office/officeart/2018/2/layout/IconVerticalSolidList"/>
    <dgm:cxn modelId="{D03013E5-6959-4F7A-8AAA-62AB09CA84B6}" type="presParOf" srcId="{F1AC0BE0-79F3-4DE6-B05E-DB515D4B0A8F}" destId="{6671586E-67E4-4204-85A2-2CCE343288C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0B36A4-9DE2-4FA1-9934-9C85BAEEEE74}"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GB"/>
        </a:p>
      </dgm:t>
    </dgm:pt>
    <dgm:pt modelId="{0A80D881-06DF-4AFA-8A05-9841C7485D2F}">
      <dgm:prSet/>
      <dgm:spPr/>
      <dgm:t>
        <a:bodyPr/>
        <a:lstStyle/>
        <a:p>
          <a:r>
            <a:rPr lang="en-GB" b="1" dirty="0"/>
            <a:t>Navigating a medical-dominant environment.</a:t>
          </a:r>
        </a:p>
      </dgm:t>
    </dgm:pt>
    <dgm:pt modelId="{D85F0121-1F91-481C-8866-AD5EDE1872C4}" type="parTrans" cxnId="{3D75290F-A2A4-4661-9010-0E717F4508FA}">
      <dgm:prSet/>
      <dgm:spPr/>
      <dgm:t>
        <a:bodyPr/>
        <a:lstStyle/>
        <a:p>
          <a:endParaRPr lang="en-GB"/>
        </a:p>
      </dgm:t>
    </dgm:pt>
    <dgm:pt modelId="{1B119DAA-BCED-418A-BE61-29E9ECAA04BC}" type="sibTrans" cxnId="{3D75290F-A2A4-4661-9010-0E717F4508FA}">
      <dgm:prSet/>
      <dgm:spPr/>
      <dgm:t>
        <a:bodyPr/>
        <a:lstStyle/>
        <a:p>
          <a:endParaRPr lang="en-GB"/>
        </a:p>
      </dgm:t>
    </dgm:pt>
    <dgm:pt modelId="{850757D8-60B5-43AD-B150-208DBBBD0C25}">
      <dgm:prSet/>
      <dgm:spPr/>
      <dgm:t>
        <a:bodyPr/>
        <a:lstStyle/>
        <a:p>
          <a:r>
            <a:rPr lang="en-GB" b="1" dirty="0"/>
            <a:t>Limited understanding of social work by clinical colleagues.</a:t>
          </a:r>
        </a:p>
      </dgm:t>
    </dgm:pt>
    <dgm:pt modelId="{E9789FC3-9411-40EA-B5D7-76A0D99024CD}" type="parTrans" cxnId="{36A3D780-9A0E-41A6-874C-4B3C8D41EB3A}">
      <dgm:prSet/>
      <dgm:spPr/>
      <dgm:t>
        <a:bodyPr/>
        <a:lstStyle/>
        <a:p>
          <a:endParaRPr lang="en-GB"/>
        </a:p>
      </dgm:t>
    </dgm:pt>
    <dgm:pt modelId="{9A8C7466-BDAC-4F93-B5F0-DF8E645EA995}" type="sibTrans" cxnId="{36A3D780-9A0E-41A6-874C-4B3C8D41EB3A}">
      <dgm:prSet/>
      <dgm:spPr/>
      <dgm:t>
        <a:bodyPr/>
        <a:lstStyle/>
        <a:p>
          <a:endParaRPr lang="en-GB"/>
        </a:p>
      </dgm:t>
    </dgm:pt>
    <dgm:pt modelId="{678FF1BD-E735-44D5-B14A-768232EDA765}">
      <dgm:prSet/>
      <dgm:spPr/>
      <dgm:t>
        <a:bodyPr/>
        <a:lstStyle/>
        <a:p>
          <a:r>
            <a:rPr lang="en-GB" b="1" dirty="0"/>
            <a:t>Government policy is dominated by reference to SW in local authorities</a:t>
          </a:r>
        </a:p>
      </dgm:t>
    </dgm:pt>
    <dgm:pt modelId="{ED5781EE-D885-4D4B-803D-F8EE7FA95C43}" type="parTrans" cxnId="{F5C0FB8C-FB0A-4E54-ADEF-076F175B412B}">
      <dgm:prSet/>
      <dgm:spPr/>
      <dgm:t>
        <a:bodyPr/>
        <a:lstStyle/>
        <a:p>
          <a:endParaRPr lang="en-GB"/>
        </a:p>
      </dgm:t>
    </dgm:pt>
    <dgm:pt modelId="{138FA212-B215-4F21-A229-27D0D0BFB202}" type="sibTrans" cxnId="{F5C0FB8C-FB0A-4E54-ADEF-076F175B412B}">
      <dgm:prSet/>
      <dgm:spPr/>
      <dgm:t>
        <a:bodyPr/>
        <a:lstStyle/>
        <a:p>
          <a:endParaRPr lang="en-GB"/>
        </a:p>
      </dgm:t>
    </dgm:pt>
    <dgm:pt modelId="{F22B8437-CE62-4563-8055-A6DB717259FA}">
      <dgm:prSet/>
      <dgm:spPr/>
      <dgm:t>
        <a:bodyPr/>
        <a:lstStyle/>
        <a:p>
          <a:r>
            <a:rPr lang="en-GB" b="1" dirty="0"/>
            <a:t>Limited or no access to funding for training/CPD and glass ceiling in career progression</a:t>
          </a:r>
        </a:p>
      </dgm:t>
    </dgm:pt>
    <dgm:pt modelId="{97A29E35-EF2B-4B2B-9893-9484DBF720B0}" type="parTrans" cxnId="{9889058C-206A-4506-A1A9-0E7B1B08E323}">
      <dgm:prSet/>
      <dgm:spPr/>
      <dgm:t>
        <a:bodyPr/>
        <a:lstStyle/>
        <a:p>
          <a:endParaRPr lang="en-GB"/>
        </a:p>
      </dgm:t>
    </dgm:pt>
    <dgm:pt modelId="{55CEE073-465E-4986-83EE-48F174E6A063}" type="sibTrans" cxnId="{9889058C-206A-4506-A1A9-0E7B1B08E323}">
      <dgm:prSet/>
      <dgm:spPr/>
      <dgm:t>
        <a:bodyPr/>
        <a:lstStyle/>
        <a:p>
          <a:endParaRPr lang="en-GB"/>
        </a:p>
      </dgm:t>
    </dgm:pt>
    <dgm:pt modelId="{11FEFA3D-B621-4D9A-8740-62ABF3873745}" type="pres">
      <dgm:prSet presAssocID="{7D0B36A4-9DE2-4FA1-9934-9C85BAEEEE74}" presName="Name0" presStyleCnt="0">
        <dgm:presLayoutVars>
          <dgm:dir/>
          <dgm:resizeHandles val="exact"/>
        </dgm:presLayoutVars>
      </dgm:prSet>
      <dgm:spPr/>
    </dgm:pt>
    <dgm:pt modelId="{B10EFCDA-31EA-4F10-9F55-5142847DBEB3}" type="pres">
      <dgm:prSet presAssocID="{0A80D881-06DF-4AFA-8A05-9841C7485D2F}" presName="Name5" presStyleLbl="vennNode1" presStyleIdx="0" presStyleCnt="4">
        <dgm:presLayoutVars>
          <dgm:bulletEnabled val="1"/>
        </dgm:presLayoutVars>
      </dgm:prSet>
      <dgm:spPr/>
    </dgm:pt>
    <dgm:pt modelId="{B8947DD4-3A68-4B8F-A164-27157F7C6323}" type="pres">
      <dgm:prSet presAssocID="{1B119DAA-BCED-418A-BE61-29E9ECAA04BC}" presName="space" presStyleCnt="0"/>
      <dgm:spPr/>
    </dgm:pt>
    <dgm:pt modelId="{A6348F9E-E2F2-4973-88D1-69CCB69C1148}" type="pres">
      <dgm:prSet presAssocID="{850757D8-60B5-43AD-B150-208DBBBD0C25}" presName="Name5" presStyleLbl="vennNode1" presStyleIdx="1" presStyleCnt="4">
        <dgm:presLayoutVars>
          <dgm:bulletEnabled val="1"/>
        </dgm:presLayoutVars>
      </dgm:prSet>
      <dgm:spPr/>
    </dgm:pt>
    <dgm:pt modelId="{CD7BD5A2-E9A7-48A2-9C82-ACF47944B752}" type="pres">
      <dgm:prSet presAssocID="{9A8C7466-BDAC-4F93-B5F0-DF8E645EA995}" presName="space" presStyleCnt="0"/>
      <dgm:spPr/>
    </dgm:pt>
    <dgm:pt modelId="{E57AD1E9-8640-4D06-82F7-C9722C948F33}" type="pres">
      <dgm:prSet presAssocID="{678FF1BD-E735-44D5-B14A-768232EDA765}" presName="Name5" presStyleLbl="vennNode1" presStyleIdx="2" presStyleCnt="4">
        <dgm:presLayoutVars>
          <dgm:bulletEnabled val="1"/>
        </dgm:presLayoutVars>
      </dgm:prSet>
      <dgm:spPr/>
    </dgm:pt>
    <dgm:pt modelId="{E184DF1E-BFD2-4512-914D-110442C222A2}" type="pres">
      <dgm:prSet presAssocID="{138FA212-B215-4F21-A229-27D0D0BFB202}" presName="space" presStyleCnt="0"/>
      <dgm:spPr/>
    </dgm:pt>
    <dgm:pt modelId="{07ECDE16-BE88-4EBB-AE9E-8106F04D4610}" type="pres">
      <dgm:prSet presAssocID="{F22B8437-CE62-4563-8055-A6DB717259FA}" presName="Name5" presStyleLbl="vennNode1" presStyleIdx="3" presStyleCnt="4">
        <dgm:presLayoutVars>
          <dgm:bulletEnabled val="1"/>
        </dgm:presLayoutVars>
      </dgm:prSet>
      <dgm:spPr/>
    </dgm:pt>
  </dgm:ptLst>
  <dgm:cxnLst>
    <dgm:cxn modelId="{7F920203-FFA5-4C92-B165-7626A2427642}" type="presOf" srcId="{7D0B36A4-9DE2-4FA1-9934-9C85BAEEEE74}" destId="{11FEFA3D-B621-4D9A-8740-62ABF3873745}" srcOrd="0" destOrd="0" presId="urn:microsoft.com/office/officeart/2005/8/layout/venn3"/>
    <dgm:cxn modelId="{3D75290F-A2A4-4661-9010-0E717F4508FA}" srcId="{7D0B36A4-9DE2-4FA1-9934-9C85BAEEEE74}" destId="{0A80D881-06DF-4AFA-8A05-9841C7485D2F}" srcOrd="0" destOrd="0" parTransId="{D85F0121-1F91-481C-8866-AD5EDE1872C4}" sibTransId="{1B119DAA-BCED-418A-BE61-29E9ECAA04BC}"/>
    <dgm:cxn modelId="{2373493C-30C5-430D-AF48-A2326E2188E4}" type="presOf" srcId="{0A80D881-06DF-4AFA-8A05-9841C7485D2F}" destId="{B10EFCDA-31EA-4F10-9F55-5142847DBEB3}" srcOrd="0" destOrd="0" presId="urn:microsoft.com/office/officeart/2005/8/layout/venn3"/>
    <dgm:cxn modelId="{57936454-21D2-40F6-852D-A6943DA36812}" type="presOf" srcId="{F22B8437-CE62-4563-8055-A6DB717259FA}" destId="{07ECDE16-BE88-4EBB-AE9E-8106F04D4610}" srcOrd="0" destOrd="0" presId="urn:microsoft.com/office/officeart/2005/8/layout/venn3"/>
    <dgm:cxn modelId="{36A3D780-9A0E-41A6-874C-4B3C8D41EB3A}" srcId="{7D0B36A4-9DE2-4FA1-9934-9C85BAEEEE74}" destId="{850757D8-60B5-43AD-B150-208DBBBD0C25}" srcOrd="1" destOrd="0" parTransId="{E9789FC3-9411-40EA-B5D7-76A0D99024CD}" sibTransId="{9A8C7466-BDAC-4F93-B5F0-DF8E645EA995}"/>
    <dgm:cxn modelId="{9889058C-206A-4506-A1A9-0E7B1B08E323}" srcId="{7D0B36A4-9DE2-4FA1-9934-9C85BAEEEE74}" destId="{F22B8437-CE62-4563-8055-A6DB717259FA}" srcOrd="3" destOrd="0" parTransId="{97A29E35-EF2B-4B2B-9893-9484DBF720B0}" sibTransId="{55CEE073-465E-4986-83EE-48F174E6A063}"/>
    <dgm:cxn modelId="{F5C0FB8C-FB0A-4E54-ADEF-076F175B412B}" srcId="{7D0B36A4-9DE2-4FA1-9934-9C85BAEEEE74}" destId="{678FF1BD-E735-44D5-B14A-768232EDA765}" srcOrd="2" destOrd="0" parTransId="{ED5781EE-D885-4D4B-803D-F8EE7FA95C43}" sibTransId="{138FA212-B215-4F21-A229-27D0D0BFB202}"/>
    <dgm:cxn modelId="{502231C6-4134-4AFB-A376-E80CFF21B81F}" type="presOf" srcId="{678FF1BD-E735-44D5-B14A-768232EDA765}" destId="{E57AD1E9-8640-4D06-82F7-C9722C948F33}" srcOrd="0" destOrd="0" presId="urn:microsoft.com/office/officeart/2005/8/layout/venn3"/>
    <dgm:cxn modelId="{6EDB21D7-EA8E-4BBE-9B39-DDD2A74638C3}" type="presOf" srcId="{850757D8-60B5-43AD-B150-208DBBBD0C25}" destId="{A6348F9E-E2F2-4973-88D1-69CCB69C1148}" srcOrd="0" destOrd="0" presId="urn:microsoft.com/office/officeart/2005/8/layout/venn3"/>
    <dgm:cxn modelId="{3607E537-489A-49C7-9D3C-8AE45641C5CD}" type="presParOf" srcId="{11FEFA3D-B621-4D9A-8740-62ABF3873745}" destId="{B10EFCDA-31EA-4F10-9F55-5142847DBEB3}" srcOrd="0" destOrd="0" presId="urn:microsoft.com/office/officeart/2005/8/layout/venn3"/>
    <dgm:cxn modelId="{E73410E1-511E-4B02-995B-4B4355E98399}" type="presParOf" srcId="{11FEFA3D-B621-4D9A-8740-62ABF3873745}" destId="{B8947DD4-3A68-4B8F-A164-27157F7C6323}" srcOrd="1" destOrd="0" presId="urn:microsoft.com/office/officeart/2005/8/layout/venn3"/>
    <dgm:cxn modelId="{4BA876FF-E888-4EFC-BEEA-6DBFEC0E2123}" type="presParOf" srcId="{11FEFA3D-B621-4D9A-8740-62ABF3873745}" destId="{A6348F9E-E2F2-4973-88D1-69CCB69C1148}" srcOrd="2" destOrd="0" presId="urn:microsoft.com/office/officeart/2005/8/layout/venn3"/>
    <dgm:cxn modelId="{A03CAED3-B7A4-4536-ADEF-E217DFE4AE62}" type="presParOf" srcId="{11FEFA3D-B621-4D9A-8740-62ABF3873745}" destId="{CD7BD5A2-E9A7-48A2-9C82-ACF47944B752}" srcOrd="3" destOrd="0" presId="urn:microsoft.com/office/officeart/2005/8/layout/venn3"/>
    <dgm:cxn modelId="{CC94552B-9FED-42B0-A8D1-7CA0F7015121}" type="presParOf" srcId="{11FEFA3D-B621-4D9A-8740-62ABF3873745}" destId="{E57AD1E9-8640-4D06-82F7-C9722C948F33}" srcOrd="4" destOrd="0" presId="urn:microsoft.com/office/officeart/2005/8/layout/venn3"/>
    <dgm:cxn modelId="{A175B621-BA41-4CB8-8099-F18CA95126E2}" type="presParOf" srcId="{11FEFA3D-B621-4D9A-8740-62ABF3873745}" destId="{E184DF1E-BFD2-4512-914D-110442C222A2}" srcOrd="5" destOrd="0" presId="urn:microsoft.com/office/officeart/2005/8/layout/venn3"/>
    <dgm:cxn modelId="{9F459E37-A4C6-4ED3-A612-CB5CED19F2EE}" type="presParOf" srcId="{11FEFA3D-B621-4D9A-8740-62ABF3873745}" destId="{07ECDE16-BE88-4EBB-AE9E-8106F04D4610}"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0B36A4-9DE2-4FA1-9934-9C85BAEEEE74}"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GB"/>
        </a:p>
      </dgm:t>
    </dgm:pt>
    <dgm:pt modelId="{0A80D881-06DF-4AFA-8A05-9841C7485D2F}">
      <dgm:prSet/>
      <dgm:spPr/>
      <dgm:t>
        <a:bodyPr/>
        <a:lstStyle/>
        <a:p>
          <a:r>
            <a:rPr lang="en-GB" b="1" dirty="0"/>
            <a:t>Challenges in sufficiency of AMHPs </a:t>
          </a:r>
        </a:p>
      </dgm:t>
    </dgm:pt>
    <dgm:pt modelId="{D85F0121-1F91-481C-8866-AD5EDE1872C4}" type="parTrans" cxnId="{3D75290F-A2A4-4661-9010-0E717F4508FA}">
      <dgm:prSet/>
      <dgm:spPr/>
      <dgm:t>
        <a:bodyPr/>
        <a:lstStyle/>
        <a:p>
          <a:endParaRPr lang="en-GB"/>
        </a:p>
      </dgm:t>
    </dgm:pt>
    <dgm:pt modelId="{1B119DAA-BCED-418A-BE61-29E9ECAA04BC}" type="sibTrans" cxnId="{3D75290F-A2A4-4661-9010-0E717F4508FA}">
      <dgm:prSet/>
      <dgm:spPr/>
      <dgm:t>
        <a:bodyPr/>
        <a:lstStyle/>
        <a:p>
          <a:endParaRPr lang="en-GB"/>
        </a:p>
      </dgm:t>
    </dgm:pt>
    <dgm:pt modelId="{850757D8-60B5-43AD-B150-208DBBBD0C25}">
      <dgm:prSet/>
      <dgm:spPr/>
      <dgm:t>
        <a:bodyPr/>
        <a:lstStyle/>
        <a:p>
          <a:r>
            <a:rPr lang="en-GB" b="1" dirty="0"/>
            <a:t>Members report feeling a loss of connection to their specialist role as more generic activity is prioritised</a:t>
          </a:r>
        </a:p>
      </dgm:t>
    </dgm:pt>
    <dgm:pt modelId="{E9789FC3-9411-40EA-B5D7-76A0D99024CD}" type="parTrans" cxnId="{36A3D780-9A0E-41A6-874C-4B3C8D41EB3A}">
      <dgm:prSet/>
      <dgm:spPr/>
      <dgm:t>
        <a:bodyPr/>
        <a:lstStyle/>
        <a:p>
          <a:endParaRPr lang="en-GB"/>
        </a:p>
      </dgm:t>
    </dgm:pt>
    <dgm:pt modelId="{9A8C7466-BDAC-4F93-B5F0-DF8E645EA995}" type="sibTrans" cxnId="{36A3D780-9A0E-41A6-874C-4B3C8D41EB3A}">
      <dgm:prSet/>
      <dgm:spPr/>
      <dgm:t>
        <a:bodyPr/>
        <a:lstStyle/>
        <a:p>
          <a:endParaRPr lang="en-GB"/>
        </a:p>
      </dgm:t>
    </dgm:pt>
    <dgm:pt modelId="{678FF1BD-E735-44D5-B14A-768232EDA765}">
      <dgm:prSet/>
      <dgm:spPr/>
      <dgm:t>
        <a:bodyPr/>
        <a:lstStyle/>
        <a:p>
          <a:r>
            <a:rPr lang="en-GB" b="1" dirty="0"/>
            <a:t>Lack of time to undertake relationship based social work</a:t>
          </a:r>
        </a:p>
      </dgm:t>
    </dgm:pt>
    <dgm:pt modelId="{ED5781EE-D885-4D4B-803D-F8EE7FA95C43}" type="parTrans" cxnId="{F5C0FB8C-FB0A-4E54-ADEF-076F175B412B}">
      <dgm:prSet/>
      <dgm:spPr/>
      <dgm:t>
        <a:bodyPr/>
        <a:lstStyle/>
        <a:p>
          <a:endParaRPr lang="en-GB"/>
        </a:p>
      </dgm:t>
    </dgm:pt>
    <dgm:pt modelId="{138FA212-B215-4F21-A229-27D0D0BFB202}" type="sibTrans" cxnId="{F5C0FB8C-FB0A-4E54-ADEF-076F175B412B}">
      <dgm:prSet/>
      <dgm:spPr/>
      <dgm:t>
        <a:bodyPr/>
        <a:lstStyle/>
        <a:p>
          <a:endParaRPr lang="en-GB"/>
        </a:p>
      </dgm:t>
    </dgm:pt>
    <dgm:pt modelId="{F22B8437-CE62-4563-8055-A6DB717259FA}">
      <dgm:prSet/>
      <dgm:spPr/>
      <dgm:t>
        <a:bodyPr/>
        <a:lstStyle/>
        <a:p>
          <a:r>
            <a:rPr lang="en-GB" b="1" dirty="0"/>
            <a:t>Limited access to specialist training </a:t>
          </a:r>
        </a:p>
      </dgm:t>
    </dgm:pt>
    <dgm:pt modelId="{97A29E35-EF2B-4B2B-9893-9484DBF720B0}" type="parTrans" cxnId="{9889058C-206A-4506-A1A9-0E7B1B08E323}">
      <dgm:prSet/>
      <dgm:spPr/>
      <dgm:t>
        <a:bodyPr/>
        <a:lstStyle/>
        <a:p>
          <a:endParaRPr lang="en-GB"/>
        </a:p>
      </dgm:t>
    </dgm:pt>
    <dgm:pt modelId="{55CEE073-465E-4986-83EE-48F174E6A063}" type="sibTrans" cxnId="{9889058C-206A-4506-A1A9-0E7B1B08E323}">
      <dgm:prSet/>
      <dgm:spPr/>
      <dgm:t>
        <a:bodyPr/>
        <a:lstStyle/>
        <a:p>
          <a:endParaRPr lang="en-GB"/>
        </a:p>
      </dgm:t>
    </dgm:pt>
    <dgm:pt modelId="{11FEFA3D-B621-4D9A-8740-62ABF3873745}" type="pres">
      <dgm:prSet presAssocID="{7D0B36A4-9DE2-4FA1-9934-9C85BAEEEE74}" presName="Name0" presStyleCnt="0">
        <dgm:presLayoutVars>
          <dgm:dir/>
          <dgm:resizeHandles val="exact"/>
        </dgm:presLayoutVars>
      </dgm:prSet>
      <dgm:spPr/>
    </dgm:pt>
    <dgm:pt modelId="{B10EFCDA-31EA-4F10-9F55-5142847DBEB3}" type="pres">
      <dgm:prSet presAssocID="{0A80D881-06DF-4AFA-8A05-9841C7485D2F}" presName="Name5" presStyleLbl="vennNode1" presStyleIdx="0" presStyleCnt="4">
        <dgm:presLayoutVars>
          <dgm:bulletEnabled val="1"/>
        </dgm:presLayoutVars>
      </dgm:prSet>
      <dgm:spPr/>
    </dgm:pt>
    <dgm:pt modelId="{B8947DD4-3A68-4B8F-A164-27157F7C6323}" type="pres">
      <dgm:prSet presAssocID="{1B119DAA-BCED-418A-BE61-29E9ECAA04BC}" presName="space" presStyleCnt="0"/>
      <dgm:spPr/>
    </dgm:pt>
    <dgm:pt modelId="{A6348F9E-E2F2-4973-88D1-69CCB69C1148}" type="pres">
      <dgm:prSet presAssocID="{850757D8-60B5-43AD-B150-208DBBBD0C25}" presName="Name5" presStyleLbl="vennNode1" presStyleIdx="1" presStyleCnt="4">
        <dgm:presLayoutVars>
          <dgm:bulletEnabled val="1"/>
        </dgm:presLayoutVars>
      </dgm:prSet>
      <dgm:spPr/>
    </dgm:pt>
    <dgm:pt modelId="{CD7BD5A2-E9A7-48A2-9C82-ACF47944B752}" type="pres">
      <dgm:prSet presAssocID="{9A8C7466-BDAC-4F93-B5F0-DF8E645EA995}" presName="space" presStyleCnt="0"/>
      <dgm:spPr/>
    </dgm:pt>
    <dgm:pt modelId="{E57AD1E9-8640-4D06-82F7-C9722C948F33}" type="pres">
      <dgm:prSet presAssocID="{678FF1BD-E735-44D5-B14A-768232EDA765}" presName="Name5" presStyleLbl="vennNode1" presStyleIdx="2" presStyleCnt="4">
        <dgm:presLayoutVars>
          <dgm:bulletEnabled val="1"/>
        </dgm:presLayoutVars>
      </dgm:prSet>
      <dgm:spPr/>
    </dgm:pt>
    <dgm:pt modelId="{E184DF1E-BFD2-4512-914D-110442C222A2}" type="pres">
      <dgm:prSet presAssocID="{138FA212-B215-4F21-A229-27D0D0BFB202}" presName="space" presStyleCnt="0"/>
      <dgm:spPr/>
    </dgm:pt>
    <dgm:pt modelId="{07ECDE16-BE88-4EBB-AE9E-8106F04D4610}" type="pres">
      <dgm:prSet presAssocID="{F22B8437-CE62-4563-8055-A6DB717259FA}" presName="Name5" presStyleLbl="vennNode1" presStyleIdx="3" presStyleCnt="4">
        <dgm:presLayoutVars>
          <dgm:bulletEnabled val="1"/>
        </dgm:presLayoutVars>
      </dgm:prSet>
      <dgm:spPr/>
    </dgm:pt>
  </dgm:ptLst>
  <dgm:cxnLst>
    <dgm:cxn modelId="{7F920203-FFA5-4C92-B165-7626A2427642}" type="presOf" srcId="{7D0B36A4-9DE2-4FA1-9934-9C85BAEEEE74}" destId="{11FEFA3D-B621-4D9A-8740-62ABF3873745}" srcOrd="0" destOrd="0" presId="urn:microsoft.com/office/officeart/2005/8/layout/venn3"/>
    <dgm:cxn modelId="{3D75290F-A2A4-4661-9010-0E717F4508FA}" srcId="{7D0B36A4-9DE2-4FA1-9934-9C85BAEEEE74}" destId="{0A80D881-06DF-4AFA-8A05-9841C7485D2F}" srcOrd="0" destOrd="0" parTransId="{D85F0121-1F91-481C-8866-AD5EDE1872C4}" sibTransId="{1B119DAA-BCED-418A-BE61-29E9ECAA04BC}"/>
    <dgm:cxn modelId="{2373493C-30C5-430D-AF48-A2326E2188E4}" type="presOf" srcId="{0A80D881-06DF-4AFA-8A05-9841C7485D2F}" destId="{B10EFCDA-31EA-4F10-9F55-5142847DBEB3}" srcOrd="0" destOrd="0" presId="urn:microsoft.com/office/officeart/2005/8/layout/venn3"/>
    <dgm:cxn modelId="{57936454-21D2-40F6-852D-A6943DA36812}" type="presOf" srcId="{F22B8437-CE62-4563-8055-A6DB717259FA}" destId="{07ECDE16-BE88-4EBB-AE9E-8106F04D4610}" srcOrd="0" destOrd="0" presId="urn:microsoft.com/office/officeart/2005/8/layout/venn3"/>
    <dgm:cxn modelId="{36A3D780-9A0E-41A6-874C-4B3C8D41EB3A}" srcId="{7D0B36A4-9DE2-4FA1-9934-9C85BAEEEE74}" destId="{850757D8-60B5-43AD-B150-208DBBBD0C25}" srcOrd="1" destOrd="0" parTransId="{E9789FC3-9411-40EA-B5D7-76A0D99024CD}" sibTransId="{9A8C7466-BDAC-4F93-B5F0-DF8E645EA995}"/>
    <dgm:cxn modelId="{9889058C-206A-4506-A1A9-0E7B1B08E323}" srcId="{7D0B36A4-9DE2-4FA1-9934-9C85BAEEEE74}" destId="{F22B8437-CE62-4563-8055-A6DB717259FA}" srcOrd="3" destOrd="0" parTransId="{97A29E35-EF2B-4B2B-9893-9484DBF720B0}" sibTransId="{55CEE073-465E-4986-83EE-48F174E6A063}"/>
    <dgm:cxn modelId="{F5C0FB8C-FB0A-4E54-ADEF-076F175B412B}" srcId="{7D0B36A4-9DE2-4FA1-9934-9C85BAEEEE74}" destId="{678FF1BD-E735-44D5-B14A-768232EDA765}" srcOrd="2" destOrd="0" parTransId="{ED5781EE-D885-4D4B-803D-F8EE7FA95C43}" sibTransId="{138FA212-B215-4F21-A229-27D0D0BFB202}"/>
    <dgm:cxn modelId="{502231C6-4134-4AFB-A376-E80CFF21B81F}" type="presOf" srcId="{678FF1BD-E735-44D5-B14A-768232EDA765}" destId="{E57AD1E9-8640-4D06-82F7-C9722C948F33}" srcOrd="0" destOrd="0" presId="urn:microsoft.com/office/officeart/2005/8/layout/venn3"/>
    <dgm:cxn modelId="{6EDB21D7-EA8E-4BBE-9B39-DDD2A74638C3}" type="presOf" srcId="{850757D8-60B5-43AD-B150-208DBBBD0C25}" destId="{A6348F9E-E2F2-4973-88D1-69CCB69C1148}" srcOrd="0" destOrd="0" presId="urn:microsoft.com/office/officeart/2005/8/layout/venn3"/>
    <dgm:cxn modelId="{3607E537-489A-49C7-9D3C-8AE45641C5CD}" type="presParOf" srcId="{11FEFA3D-B621-4D9A-8740-62ABF3873745}" destId="{B10EFCDA-31EA-4F10-9F55-5142847DBEB3}" srcOrd="0" destOrd="0" presId="urn:microsoft.com/office/officeart/2005/8/layout/venn3"/>
    <dgm:cxn modelId="{E73410E1-511E-4B02-995B-4B4355E98399}" type="presParOf" srcId="{11FEFA3D-B621-4D9A-8740-62ABF3873745}" destId="{B8947DD4-3A68-4B8F-A164-27157F7C6323}" srcOrd="1" destOrd="0" presId="urn:microsoft.com/office/officeart/2005/8/layout/venn3"/>
    <dgm:cxn modelId="{4BA876FF-E888-4EFC-BEEA-6DBFEC0E2123}" type="presParOf" srcId="{11FEFA3D-B621-4D9A-8740-62ABF3873745}" destId="{A6348F9E-E2F2-4973-88D1-69CCB69C1148}" srcOrd="2" destOrd="0" presId="urn:microsoft.com/office/officeart/2005/8/layout/venn3"/>
    <dgm:cxn modelId="{A03CAED3-B7A4-4536-ADEF-E217DFE4AE62}" type="presParOf" srcId="{11FEFA3D-B621-4D9A-8740-62ABF3873745}" destId="{CD7BD5A2-E9A7-48A2-9C82-ACF47944B752}" srcOrd="3" destOrd="0" presId="urn:microsoft.com/office/officeart/2005/8/layout/venn3"/>
    <dgm:cxn modelId="{CC94552B-9FED-42B0-A8D1-7CA0F7015121}" type="presParOf" srcId="{11FEFA3D-B621-4D9A-8740-62ABF3873745}" destId="{E57AD1E9-8640-4D06-82F7-C9722C948F33}" srcOrd="4" destOrd="0" presId="urn:microsoft.com/office/officeart/2005/8/layout/venn3"/>
    <dgm:cxn modelId="{A175B621-BA41-4CB8-8099-F18CA95126E2}" type="presParOf" srcId="{11FEFA3D-B621-4D9A-8740-62ABF3873745}" destId="{E184DF1E-BFD2-4512-914D-110442C222A2}" srcOrd="5" destOrd="0" presId="urn:microsoft.com/office/officeart/2005/8/layout/venn3"/>
    <dgm:cxn modelId="{9F459E37-A4C6-4ED3-A612-CB5CED19F2EE}" type="presParOf" srcId="{11FEFA3D-B621-4D9A-8740-62ABF3873745}" destId="{07ECDE16-BE88-4EBB-AE9E-8106F04D4610}"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11D40A-935C-46A6-A19F-DADEAFF51D2C}">
      <dsp:nvSpPr>
        <dsp:cNvPr id="0" name=""/>
        <dsp:cNvSpPr/>
      </dsp:nvSpPr>
      <dsp:spPr>
        <a:xfrm>
          <a:off x="0" y="2219"/>
          <a:ext cx="9658376" cy="11249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BD385D-47BF-4A6B-A2B1-4A09CC0DE49D}">
      <dsp:nvSpPr>
        <dsp:cNvPr id="0" name=""/>
        <dsp:cNvSpPr/>
      </dsp:nvSpPr>
      <dsp:spPr>
        <a:xfrm>
          <a:off x="340311" y="312683"/>
          <a:ext cx="618748" cy="6187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86536C-22E5-45BC-B834-4B25AA8A31A5}">
      <dsp:nvSpPr>
        <dsp:cNvPr id="0" name=""/>
        <dsp:cNvSpPr/>
      </dsp:nvSpPr>
      <dsp:spPr>
        <a:xfrm>
          <a:off x="1299371" y="2219"/>
          <a:ext cx="8359004" cy="112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62" tIns="119062" rIns="119062" bIns="119062" numCol="1" spcCol="1270" anchor="ctr" anchorCtr="0">
          <a:noAutofit/>
        </a:bodyPr>
        <a:lstStyle/>
        <a:p>
          <a:pPr marL="0" lvl="0" indent="0" algn="l" defTabSz="889000">
            <a:lnSpc>
              <a:spcPct val="100000"/>
            </a:lnSpc>
            <a:spcBef>
              <a:spcPct val="0"/>
            </a:spcBef>
            <a:spcAft>
              <a:spcPct val="35000"/>
            </a:spcAft>
            <a:buNone/>
          </a:pPr>
          <a:r>
            <a:rPr lang="en-GB" sz="2000" kern="1200" dirty="0">
              <a:latin typeface="Arial" panose="020B0604020202020204" pitchFamily="34" charset="0"/>
              <a:cs typeface="Arial" panose="020B0604020202020204" pitchFamily="34" charset="0"/>
            </a:rPr>
            <a:t>The British Association of Social Workers are the Professional Association for Social Workers​</a:t>
          </a:r>
          <a:endParaRPr lang="en-US" sz="2000" kern="1200" dirty="0">
            <a:latin typeface="Arial" panose="020B0604020202020204" pitchFamily="34" charset="0"/>
            <a:cs typeface="Arial" panose="020B0604020202020204" pitchFamily="34" charset="0"/>
          </a:endParaRPr>
        </a:p>
      </dsp:txBody>
      <dsp:txXfrm>
        <a:off x="1299371" y="2219"/>
        <a:ext cx="8359004" cy="1124997"/>
      </dsp:txXfrm>
    </dsp:sp>
    <dsp:sp modelId="{5AB52CE6-B86B-4D3D-A197-6715B17ABD0A}">
      <dsp:nvSpPr>
        <dsp:cNvPr id="0" name=""/>
        <dsp:cNvSpPr/>
      </dsp:nvSpPr>
      <dsp:spPr>
        <a:xfrm>
          <a:off x="0" y="1408466"/>
          <a:ext cx="9658376" cy="11249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63370-AAD2-4CBD-A877-F953DF3C577A}">
      <dsp:nvSpPr>
        <dsp:cNvPr id="0" name=""/>
        <dsp:cNvSpPr/>
      </dsp:nvSpPr>
      <dsp:spPr>
        <a:xfrm>
          <a:off x="340311" y="1661590"/>
          <a:ext cx="618748" cy="618748"/>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89127A-EC18-420E-88C1-12C15D42240D}">
      <dsp:nvSpPr>
        <dsp:cNvPr id="0" name=""/>
        <dsp:cNvSpPr/>
      </dsp:nvSpPr>
      <dsp:spPr>
        <a:xfrm>
          <a:off x="1299371" y="1408466"/>
          <a:ext cx="8359004" cy="112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62" tIns="119062" rIns="119062" bIns="119062" numCol="1" spcCol="1270" anchor="ctr" anchorCtr="0">
          <a:noAutofit/>
        </a:bodyPr>
        <a:lstStyle/>
        <a:p>
          <a:pPr marL="0" lvl="0" indent="0" algn="l" defTabSz="889000">
            <a:lnSpc>
              <a:spcPct val="100000"/>
            </a:lnSpc>
            <a:spcBef>
              <a:spcPct val="0"/>
            </a:spcBef>
            <a:spcAft>
              <a:spcPct val="35000"/>
            </a:spcAft>
            <a:buNone/>
          </a:pPr>
          <a:r>
            <a:rPr lang="en-GB" sz="2000" kern="1200" dirty="0">
              <a:latin typeface="Arial" panose="020B0604020202020204" pitchFamily="34" charset="0"/>
              <a:cs typeface="Arial" panose="020B0604020202020204" pitchFamily="34" charset="0"/>
            </a:rPr>
            <a:t>A professional association is a member-led organisation which seeks to promote the profession, the interests of those working within the profession, and public interest.</a:t>
          </a:r>
          <a:endParaRPr lang="en-US" sz="2000" kern="1200" dirty="0">
            <a:latin typeface="Arial" panose="020B0604020202020204" pitchFamily="34" charset="0"/>
            <a:cs typeface="Arial" panose="020B0604020202020204" pitchFamily="34" charset="0"/>
          </a:endParaRPr>
        </a:p>
      </dsp:txBody>
      <dsp:txXfrm>
        <a:off x="1299371" y="1408466"/>
        <a:ext cx="8359004" cy="1124997"/>
      </dsp:txXfrm>
    </dsp:sp>
    <dsp:sp modelId="{F1A426B1-AFC2-4095-9111-5A8EDCC2151B}">
      <dsp:nvSpPr>
        <dsp:cNvPr id="0" name=""/>
        <dsp:cNvSpPr/>
      </dsp:nvSpPr>
      <dsp:spPr>
        <a:xfrm>
          <a:off x="0" y="2814713"/>
          <a:ext cx="9658376" cy="11249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EA15E2-01A3-4D15-91C1-9DAEB4CC9E33}">
      <dsp:nvSpPr>
        <dsp:cNvPr id="0" name=""/>
        <dsp:cNvSpPr/>
      </dsp:nvSpPr>
      <dsp:spPr>
        <a:xfrm>
          <a:off x="340311" y="3067837"/>
          <a:ext cx="618748" cy="618748"/>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5E222E-5D8A-4403-BA9F-737C94A60CB7}">
      <dsp:nvSpPr>
        <dsp:cNvPr id="0" name=""/>
        <dsp:cNvSpPr/>
      </dsp:nvSpPr>
      <dsp:spPr>
        <a:xfrm>
          <a:off x="1299371" y="2814713"/>
          <a:ext cx="8359004" cy="112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62" tIns="119062" rIns="119062" bIns="119062" numCol="1" spcCol="1270" anchor="ctr" anchorCtr="0">
          <a:noAutofit/>
        </a:bodyPr>
        <a:lstStyle/>
        <a:p>
          <a:pPr marL="0" lvl="0" indent="0" algn="l" defTabSz="889000">
            <a:lnSpc>
              <a:spcPct val="100000"/>
            </a:lnSpc>
            <a:spcBef>
              <a:spcPct val="0"/>
            </a:spcBef>
            <a:spcAft>
              <a:spcPct val="35000"/>
            </a:spcAft>
            <a:buNone/>
          </a:pPr>
          <a:r>
            <a:rPr lang="en-GB" sz="2000" kern="1200" dirty="0">
              <a:latin typeface="Arial" panose="020B0604020202020204" pitchFamily="34" charset="0"/>
              <a:cs typeface="Arial" panose="020B0604020202020204" pitchFamily="34" charset="0"/>
            </a:rPr>
            <a:t>We have over 22,000 members and teams in England, Scotland, Wales and Northern Ireland</a:t>
          </a:r>
          <a:r>
            <a:rPr lang="en-GB" sz="2000" kern="1200" dirty="0"/>
            <a:t>​</a:t>
          </a:r>
          <a:endParaRPr lang="en-US" sz="2000" kern="1200" dirty="0"/>
        </a:p>
      </dsp:txBody>
      <dsp:txXfrm>
        <a:off x="1299371" y="2814713"/>
        <a:ext cx="8359004" cy="1124997"/>
      </dsp:txXfrm>
    </dsp:sp>
    <dsp:sp modelId="{68903096-6438-4866-A56C-F4F666259AB5}">
      <dsp:nvSpPr>
        <dsp:cNvPr id="0" name=""/>
        <dsp:cNvSpPr/>
      </dsp:nvSpPr>
      <dsp:spPr>
        <a:xfrm>
          <a:off x="0" y="4223179"/>
          <a:ext cx="9658376" cy="11249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459D37-C5D0-4084-808D-585197C09C25}">
      <dsp:nvSpPr>
        <dsp:cNvPr id="0" name=""/>
        <dsp:cNvSpPr/>
      </dsp:nvSpPr>
      <dsp:spPr>
        <a:xfrm>
          <a:off x="340311" y="4474084"/>
          <a:ext cx="618748" cy="618748"/>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71586E-67E4-4204-85A2-2CCE343288C2}">
      <dsp:nvSpPr>
        <dsp:cNvPr id="0" name=""/>
        <dsp:cNvSpPr/>
      </dsp:nvSpPr>
      <dsp:spPr>
        <a:xfrm>
          <a:off x="1299371" y="4220959"/>
          <a:ext cx="8359004" cy="112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62" tIns="119062" rIns="119062" bIns="119062" numCol="1" spcCol="1270" anchor="ctr" anchorCtr="0">
          <a:noAutofit/>
        </a:bodyPr>
        <a:lstStyle/>
        <a:p>
          <a:pPr marL="0" lvl="0" indent="0" algn="l" defTabSz="889000">
            <a:lnSpc>
              <a:spcPct val="100000"/>
            </a:lnSpc>
            <a:spcBef>
              <a:spcPct val="0"/>
            </a:spcBef>
            <a:spcAft>
              <a:spcPct val="35000"/>
            </a:spcAft>
            <a:buNone/>
          </a:pPr>
          <a:r>
            <a:rPr lang="en-GB" sz="2000" kern="1200" dirty="0">
              <a:latin typeface="Arial" panose="020B0604020202020204" pitchFamily="34" charset="0"/>
              <a:cs typeface="Arial" panose="020B0604020202020204" pitchFamily="34" charset="0"/>
            </a:rPr>
            <a:t>We are the strong independent voice of Social Work and Social Workers. We work closely with the Social Work Union (separate entity).</a:t>
          </a:r>
          <a:endParaRPr lang="en-US" sz="2000" kern="1200" dirty="0">
            <a:latin typeface="Arial" panose="020B0604020202020204" pitchFamily="34" charset="0"/>
            <a:cs typeface="Arial" panose="020B0604020202020204" pitchFamily="34" charset="0"/>
          </a:endParaRPr>
        </a:p>
      </dsp:txBody>
      <dsp:txXfrm>
        <a:off x="1299371" y="4220959"/>
        <a:ext cx="8359004" cy="11249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0EFCDA-31EA-4F10-9F55-5142847DBEB3}">
      <dsp:nvSpPr>
        <dsp:cNvPr id="0" name=""/>
        <dsp:cNvSpPr/>
      </dsp:nvSpPr>
      <dsp:spPr>
        <a:xfrm>
          <a:off x="2930" y="419541"/>
          <a:ext cx="2940753" cy="294075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1839" tIns="25400" rIns="161839"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Navigating a medical-dominant environment.</a:t>
          </a:r>
        </a:p>
      </dsp:txBody>
      <dsp:txXfrm>
        <a:off x="433593" y="850204"/>
        <a:ext cx="2079427" cy="2079427"/>
      </dsp:txXfrm>
    </dsp:sp>
    <dsp:sp modelId="{A6348F9E-E2F2-4973-88D1-69CCB69C1148}">
      <dsp:nvSpPr>
        <dsp:cNvPr id="0" name=""/>
        <dsp:cNvSpPr/>
      </dsp:nvSpPr>
      <dsp:spPr>
        <a:xfrm>
          <a:off x="2355534" y="419541"/>
          <a:ext cx="2940753" cy="294075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1839" tIns="25400" rIns="161839"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Limited understanding of social work by clinical colleagues.</a:t>
          </a:r>
        </a:p>
      </dsp:txBody>
      <dsp:txXfrm>
        <a:off x="2786197" y="850204"/>
        <a:ext cx="2079427" cy="2079427"/>
      </dsp:txXfrm>
    </dsp:sp>
    <dsp:sp modelId="{E57AD1E9-8640-4D06-82F7-C9722C948F33}">
      <dsp:nvSpPr>
        <dsp:cNvPr id="0" name=""/>
        <dsp:cNvSpPr/>
      </dsp:nvSpPr>
      <dsp:spPr>
        <a:xfrm>
          <a:off x="4708137" y="419541"/>
          <a:ext cx="2940753" cy="294075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1839" tIns="25400" rIns="161839"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Government policy is dominated by reference to SW in local authorities</a:t>
          </a:r>
        </a:p>
      </dsp:txBody>
      <dsp:txXfrm>
        <a:off x="5138800" y="850204"/>
        <a:ext cx="2079427" cy="2079427"/>
      </dsp:txXfrm>
    </dsp:sp>
    <dsp:sp modelId="{07ECDE16-BE88-4EBB-AE9E-8106F04D4610}">
      <dsp:nvSpPr>
        <dsp:cNvPr id="0" name=""/>
        <dsp:cNvSpPr/>
      </dsp:nvSpPr>
      <dsp:spPr>
        <a:xfrm>
          <a:off x="7060740" y="419541"/>
          <a:ext cx="2940753" cy="294075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1839" tIns="25400" rIns="161839"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Limited or no access to funding for training/CPD and glass ceiling in career progression</a:t>
          </a:r>
        </a:p>
      </dsp:txBody>
      <dsp:txXfrm>
        <a:off x="7491403" y="850204"/>
        <a:ext cx="2079427" cy="20794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0EFCDA-31EA-4F10-9F55-5142847DBEB3}">
      <dsp:nvSpPr>
        <dsp:cNvPr id="0" name=""/>
        <dsp:cNvSpPr/>
      </dsp:nvSpPr>
      <dsp:spPr>
        <a:xfrm>
          <a:off x="2930" y="419541"/>
          <a:ext cx="2940753" cy="294075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1839" tIns="25400" rIns="161839"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Challenges in sufficiency of AMHPs </a:t>
          </a:r>
        </a:p>
      </dsp:txBody>
      <dsp:txXfrm>
        <a:off x="433593" y="850204"/>
        <a:ext cx="2079427" cy="2079427"/>
      </dsp:txXfrm>
    </dsp:sp>
    <dsp:sp modelId="{A6348F9E-E2F2-4973-88D1-69CCB69C1148}">
      <dsp:nvSpPr>
        <dsp:cNvPr id="0" name=""/>
        <dsp:cNvSpPr/>
      </dsp:nvSpPr>
      <dsp:spPr>
        <a:xfrm>
          <a:off x="2355534" y="419541"/>
          <a:ext cx="2940753" cy="294075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1839" tIns="25400" rIns="161839"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Members report feeling a loss of connection to their specialist role as more generic activity is prioritised</a:t>
          </a:r>
        </a:p>
      </dsp:txBody>
      <dsp:txXfrm>
        <a:off x="2786197" y="850204"/>
        <a:ext cx="2079427" cy="2079427"/>
      </dsp:txXfrm>
    </dsp:sp>
    <dsp:sp modelId="{E57AD1E9-8640-4D06-82F7-C9722C948F33}">
      <dsp:nvSpPr>
        <dsp:cNvPr id="0" name=""/>
        <dsp:cNvSpPr/>
      </dsp:nvSpPr>
      <dsp:spPr>
        <a:xfrm>
          <a:off x="4708137" y="419541"/>
          <a:ext cx="2940753" cy="294075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1839" tIns="25400" rIns="161839"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Lack of time to undertake relationship based social work</a:t>
          </a:r>
        </a:p>
      </dsp:txBody>
      <dsp:txXfrm>
        <a:off x="5138800" y="850204"/>
        <a:ext cx="2079427" cy="2079427"/>
      </dsp:txXfrm>
    </dsp:sp>
    <dsp:sp modelId="{07ECDE16-BE88-4EBB-AE9E-8106F04D4610}">
      <dsp:nvSpPr>
        <dsp:cNvPr id="0" name=""/>
        <dsp:cNvSpPr/>
      </dsp:nvSpPr>
      <dsp:spPr>
        <a:xfrm>
          <a:off x="7060740" y="419541"/>
          <a:ext cx="2940753" cy="294075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1839" tIns="25400" rIns="161839"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Limited access to specialist training </a:t>
          </a:r>
        </a:p>
      </dsp:txBody>
      <dsp:txXfrm>
        <a:off x="7491403" y="850204"/>
        <a:ext cx="2079427" cy="207942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D961C6-6659-4BF5-A45D-0BA2FC7B906C}" type="datetimeFigureOut">
              <a:rPr lang="en-GB" smtClean="0"/>
              <a:t>20/10/2025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40702C-642F-452D-9F98-7157C3BBBFD1}" type="slidenum">
              <a:rPr lang="en-GB" smtClean="0"/>
              <a:t>‹#›</a:t>
            </a:fld>
            <a:endParaRPr lang="en-GB"/>
          </a:p>
        </p:txBody>
      </p:sp>
    </p:spTree>
    <p:extLst>
      <p:ext uri="{BB962C8B-B14F-4D97-AF65-F5344CB8AC3E}">
        <p14:creationId xmlns:p14="http://schemas.microsoft.com/office/powerpoint/2010/main" val="3378999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basw.co.uk/what-we-do/campaigns/social-work-stands-against-poverty"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basw.co.uk/"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D34AF-81EF-414C-B9BA-96A6FA7F66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145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DM</a:t>
            </a:r>
          </a:p>
          <a:p>
            <a:r>
              <a:rPr lang="en-GB" dirty="0"/>
              <a:t>6,800 agency C and F SWs in 2022 1,400 agency adult SWs</a:t>
            </a:r>
          </a:p>
          <a:p>
            <a:endParaRPr lang="en-GB" dirty="0"/>
          </a:p>
          <a:p>
            <a:r>
              <a:rPr lang="en-GB" sz="1800" dirty="0"/>
              <a:t>NHS Long Term Workforce Plan – social work not mentioned once</a:t>
            </a:r>
          </a:p>
          <a:p>
            <a:endParaRPr lang="en-GB" sz="1800" dirty="0"/>
          </a:p>
          <a:p>
            <a:pPr algn="l" fontAlgn="base">
              <a:buFont typeface="Arial" panose="020B0604020202020204" pitchFamily="34" charset="0"/>
              <a:buNone/>
            </a:pPr>
            <a:r>
              <a:rPr lang="en-GB" sz="1800" b="1" dirty="0"/>
              <a:t>WRES – key findings:</a:t>
            </a:r>
          </a:p>
          <a:p>
            <a:pPr algn="l" fontAlgn="base">
              <a:buFont typeface="Arial" panose="020B0604020202020204" pitchFamily="34" charset="0"/>
              <a:buChar char="•"/>
            </a:pPr>
            <a:r>
              <a:rPr lang="en-GB" sz="1800" dirty="0"/>
              <a:t> </a:t>
            </a:r>
            <a:r>
              <a:rPr lang="en-GB" sz="1800" b="0" i="0" dirty="0">
                <a:solidFill>
                  <a:srgbClr val="202A30"/>
                </a:solidFill>
                <a:effectLst/>
                <a:highlight>
                  <a:srgbClr val="FFFFFF"/>
                </a:highlight>
                <a:latin typeface="-apple-system"/>
              </a:rPr>
              <a:t>in March 2023, 26.4% (380,108) of the workforce across NHS trusts in England were of a black and minority ethnic (BME) background. This is an increase of 13% (43,070) from 2022</a:t>
            </a:r>
          </a:p>
          <a:p>
            <a:pPr algn="l" fontAlgn="base">
              <a:buFont typeface="Arial" panose="020B0604020202020204" pitchFamily="34" charset="0"/>
              <a:buChar char="•"/>
            </a:pPr>
            <a:r>
              <a:rPr lang="en-GB" sz="1800" b="0" i="0" dirty="0">
                <a:solidFill>
                  <a:srgbClr val="202A30"/>
                </a:solidFill>
                <a:effectLst/>
                <a:highlight>
                  <a:srgbClr val="FFFFFF"/>
                </a:highlight>
                <a:latin typeface="-apple-system"/>
              </a:rPr>
              <a:t>the total number of BME staff at very senior manager (VSM) level has increased by 61.7% since 2018 from 201 to 325. The percentage representation of BME staff at VSM level has increased from 10.2% to 11.2% over the past year</a:t>
            </a:r>
          </a:p>
          <a:p>
            <a:pPr algn="l" fontAlgn="base">
              <a:buFont typeface="Arial" panose="020B0604020202020204" pitchFamily="34" charset="0"/>
              <a:buChar char="•"/>
            </a:pPr>
            <a:r>
              <a:rPr lang="en-GB" sz="1800" b="0" i="0" dirty="0">
                <a:solidFill>
                  <a:srgbClr val="202A30"/>
                </a:solidFill>
                <a:effectLst/>
                <a:highlight>
                  <a:srgbClr val="FFFFFF"/>
                </a:highlight>
                <a:latin typeface="-apple-system"/>
              </a:rPr>
              <a:t> 76% of NHS trusts, white applicants were significantly more likely than BME applicants to be appointed from shortlisting, higher than the 71% last year</a:t>
            </a:r>
          </a:p>
          <a:p>
            <a:pPr algn="l"/>
            <a:endParaRPr lang="en-GB" sz="1800" b="0" i="0" u="none" strike="noStrike" baseline="0" dirty="0">
              <a:solidFill>
                <a:srgbClr val="000000"/>
              </a:solidFill>
              <a:latin typeface="Arial" panose="020B0604020202020204" pitchFamily="34" charset="0"/>
            </a:endParaRPr>
          </a:p>
          <a:p>
            <a:r>
              <a:rPr lang="en-GB" sz="1800" b="0" i="0" u="none" strike="noStrike" baseline="0" dirty="0">
                <a:solidFill>
                  <a:srgbClr val="000000"/>
                </a:solidFill>
                <a:latin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538B3B-52D0-4CCD-A720-338729D340B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386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February 2025, Social Work England reported that </a:t>
            </a:r>
            <a:r>
              <a:rPr lang="en-GB" b="1" dirty="0"/>
              <a:t>5, 343</a:t>
            </a:r>
            <a:r>
              <a:rPr lang="en-GB" dirty="0"/>
              <a:t> registered social workers listed the NHS as their employer, however the title ‘social worker’ is not cited in the NHS Workforce plan 2023 </a:t>
            </a:r>
            <a:endParaRPr lang="en-GB" sz="1800" dirty="0"/>
          </a:p>
          <a:p>
            <a:endParaRPr lang="en-GB" dirty="0"/>
          </a:p>
        </p:txBody>
      </p:sp>
      <p:sp>
        <p:nvSpPr>
          <p:cNvPr id="4" name="Slide Number Placeholder 3"/>
          <p:cNvSpPr>
            <a:spLocks noGrp="1"/>
          </p:cNvSpPr>
          <p:nvPr>
            <p:ph type="sldNum" sz="quarter" idx="5"/>
          </p:nvPr>
        </p:nvSpPr>
        <p:spPr/>
        <p:txBody>
          <a:bodyPr/>
          <a:lstStyle/>
          <a:p>
            <a:fld id="{0D40702C-642F-452D-9F98-7157C3BBBFD1}" type="slidenum">
              <a:rPr lang="en-GB" smtClean="0"/>
              <a:t>5</a:t>
            </a:fld>
            <a:endParaRPr lang="en-GB"/>
          </a:p>
        </p:txBody>
      </p:sp>
    </p:spTree>
    <p:extLst>
      <p:ext uri="{BB962C8B-B14F-4D97-AF65-F5344CB8AC3E}">
        <p14:creationId xmlns:p14="http://schemas.microsoft.com/office/powerpoint/2010/main" val="490145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40702C-642F-452D-9F98-7157C3BBBFD1}" type="slidenum">
              <a:rPr lang="en-GB" smtClean="0"/>
              <a:t>6</a:t>
            </a:fld>
            <a:endParaRPr lang="en-GB"/>
          </a:p>
        </p:txBody>
      </p:sp>
    </p:spTree>
    <p:extLst>
      <p:ext uri="{BB962C8B-B14F-4D97-AF65-F5344CB8AC3E}">
        <p14:creationId xmlns:p14="http://schemas.microsoft.com/office/powerpoint/2010/main" val="619985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0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Concerned that this will not bring about the changes needed in terms of the racial disparities and inequalities experienced by some communities </a:t>
            </a:r>
            <a:r>
              <a:rPr lang="en-GB" sz="1000" b="1"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i.e</a:t>
            </a:r>
            <a:r>
              <a:rPr lang="en-GB" sz="10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CTOs </a:t>
            </a:r>
            <a:r>
              <a:rPr lang="en-GB" sz="1200" dirty="0"/>
              <a:t>In 2023/24 Black or Black British detention rates were over three and a half times higher than that of the White British group.1 This ratio has been broadly stable since 2017/18 (from 2017/18 to 2023/24). Mixed and Asian ethnic groups also experience elevated rates of detention, though to a lesser extent. • Black or Black British people have longer periods of detention and more repeated admissions2 and are also more likely to be subject to police holding powers under the Mental Health Act.3 • In 2023/24, Black or Black British people were issued with Community Treatment Orders at 7 times the rate of White or White British people. This disparity was highest in 2021/22, where Black or Black British people had a standardised Community Treatment Order rate which was 11 times those of White or White British people. </a:t>
            </a:r>
            <a:endParaRPr lang="en-GB" sz="10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7000"/>
              </a:lnSpc>
              <a:buFont typeface="Symbol" panose="05050102010706020507" pitchFamily="18" charset="2"/>
              <a:buChar char=""/>
            </a:pPr>
            <a:endParaRPr lang="en-GB" sz="10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7000"/>
              </a:lnSpc>
              <a:buFont typeface="Symbol" panose="05050102010706020507" pitchFamily="18" charset="2"/>
              <a:buChar char=""/>
            </a:pPr>
            <a:r>
              <a:rPr lang="en-GB" sz="10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A stronger emphasis on prevention</a:t>
            </a:r>
            <a:r>
              <a:rPr lang="en-GB" sz="10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 we want to give ‘relevant bodies’, for example, ICBs, Public Health Bodies and Local Health Boards (Wales) the power to undertake the promotion of good mental health.</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0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Practicalities of the Nominated Person (NP) role </a:t>
            </a:r>
            <a:r>
              <a:rPr lang="en-GB" sz="10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we have raised concerns around the requirement for the same witness to be used by both the patient and NP.</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0D40702C-642F-452D-9F98-7157C3BBBFD1}" type="slidenum">
              <a:rPr lang="en-GB" smtClean="0"/>
              <a:t>7</a:t>
            </a:fld>
            <a:endParaRPr lang="en-GB"/>
          </a:p>
        </p:txBody>
      </p:sp>
    </p:spTree>
    <p:extLst>
      <p:ext uri="{BB962C8B-B14F-4D97-AF65-F5344CB8AC3E}">
        <p14:creationId xmlns:p14="http://schemas.microsoft.com/office/powerpoint/2010/main" val="2491183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A stronger emphasis on prevention</a:t>
            </a:r>
            <a:r>
              <a:rPr lang="en-GB"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 we want to give ‘relevant bodies’, for example, ICBs, Public Health Bodies and Local Health Boards (Wales) the power to undertake the promotion of good mental health.</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Practicalities of the Nominated Person (NP) role </a:t>
            </a:r>
            <a:r>
              <a:rPr lang="en-GB"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we have raised concerns around the requirement for the same witness to be used by both the patient and NP.</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Nominated Persons for under-18s</a:t>
            </a:r>
            <a:r>
              <a:rPr lang="en-GB"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 we are supporting an amendment proposed by the Children and Young People Mental Health Coalition to create a more consistent framework for AMHPs to follow for who should be appointed where a child or young person lacks competence or capacity.</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en-GB" sz="1800" b="1" kern="100" dirty="0">
                <a:effectLst/>
                <a:latin typeface="Arial" panose="020B0604020202020204" pitchFamily="34" charset="0"/>
                <a:ea typeface="Aptos" panose="020B0004020202020204" pitchFamily="34" charset="0"/>
                <a:cs typeface="Times New Roman" panose="02020603050405020304" pitchFamily="18" charset="0"/>
              </a:rPr>
              <a:t>CTOs</a:t>
            </a:r>
            <a:r>
              <a:rPr lang="en-GB" sz="1800" kern="100" dirty="0">
                <a:effectLst/>
                <a:latin typeface="Arial" panose="020B0604020202020204" pitchFamily="34" charset="0"/>
                <a:ea typeface="Aptos" panose="020B0004020202020204" pitchFamily="34" charset="0"/>
                <a:cs typeface="Times New Roman" panose="02020603050405020304" pitchFamily="18" charset="0"/>
              </a:rPr>
              <a:t> Lobbying </a:t>
            </a:r>
            <a:r>
              <a:rPr lang="en-GB" sz="1800" kern="100" dirty="0">
                <a:latin typeface="Arial" panose="020B0604020202020204" pitchFamily="34" charset="0"/>
                <a:ea typeface="Aptos" panose="020B0004020202020204" pitchFamily="34" charset="0"/>
                <a:cs typeface="Times New Roman" panose="02020603050405020304" pitchFamily="18" charset="0"/>
              </a:rPr>
              <a:t>that w</a:t>
            </a:r>
            <a:r>
              <a:rPr lang="en-GB" sz="1800" kern="100" dirty="0">
                <a:effectLst/>
                <a:latin typeface="Arial" panose="020B0604020202020204" pitchFamily="34" charset="0"/>
                <a:ea typeface="Aptos" panose="020B0004020202020204" pitchFamily="34" charset="0"/>
                <a:cs typeface="Times New Roman" panose="02020603050405020304" pitchFamily="18" charset="0"/>
              </a:rPr>
              <a:t>ithout significant investment in the provision of social services and community support (NHS and non-NHS) and investment in workforce recruitment and retention, we the intention of the Bill with regard to CTOs will fail.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GB"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7000"/>
              </a:lnSpc>
              <a:buFont typeface="Symbol" panose="05050102010706020507" pitchFamily="18" charset="2"/>
              <a:buChar char=""/>
            </a:pPr>
            <a:r>
              <a:rPr lang="en-GB"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Including AMHPs in S3 renewals</a:t>
            </a:r>
            <a:r>
              <a:rPr lang="en-GB"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 we have proposed an amendment that would give those put on S3 to have access to an independent enough check, such as an AMHP, in addition to the Responsible Clinician.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Opposing extending S135/136 powers – </a:t>
            </a:r>
            <a:r>
              <a:rPr lang="en-GB"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we are challenging a Tory amendment that would establish a new category of ‘authorised person’ with S135/136 powers, removing the need for a police presence.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Addressing delays in </a:t>
            </a:r>
            <a:r>
              <a:rPr lang="en-GB" sz="1800" b="1"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DoLS</a:t>
            </a:r>
            <a:r>
              <a:rPr lang="en-GB"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assessments </a:t>
            </a:r>
            <a:r>
              <a:rPr lang="en-GB"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we have proposed amendments to make the current system more workable and proportionate whilst the government decides whether or when it will implement Liberty Protection Safeguards.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Extend S5 to include A&amp;E and other places of safety</a:t>
            </a:r>
            <a:r>
              <a:rPr lang="en-GB"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 we are making the case that someone should be able to be held in A&amp;E or a health-based place of safety legally whilst an assessment is organised.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Provision of treatment as a public function – </a:t>
            </a:r>
            <a:r>
              <a:rPr lang="en-GB"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we supported an amendment ensuring that the Human Rights Act 1998 applies when people receive outsourced mental health treatment or after-care or are deprived of their liberty.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4BD043-DBD1-4A6F-BF00-A9C6364361D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73828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40702C-642F-452D-9F98-7157C3BBBFD1}" type="slidenum">
              <a:rPr lang="en-GB" smtClean="0"/>
              <a:t>10</a:t>
            </a:fld>
            <a:endParaRPr lang="en-GB"/>
          </a:p>
        </p:txBody>
      </p:sp>
    </p:spTree>
    <p:extLst>
      <p:ext uri="{BB962C8B-B14F-4D97-AF65-F5344CB8AC3E}">
        <p14:creationId xmlns:p14="http://schemas.microsoft.com/office/powerpoint/2010/main" val="2502578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Mental Health Act reform is a key part of addressing the inappropriate detention of people with a learning disability and autistic people in mental health hospitals. </a:t>
            </a:r>
          </a:p>
          <a:p>
            <a:r>
              <a:rPr lang="en-GB" dirty="0"/>
              <a:t>The Bill now needs to be strengthened further, and legislative reform must come hand in hand with investment in community support.</a:t>
            </a:r>
          </a:p>
          <a:p>
            <a:r>
              <a:rPr lang="en-GB" dirty="0"/>
              <a:t>Call for named social worker</a:t>
            </a:r>
          </a:p>
          <a:p>
            <a:r>
              <a:rPr lang="en-GB" dirty="0"/>
              <a:t>Best practice approaches to commissioning</a:t>
            </a:r>
          </a:p>
          <a:p>
            <a:r>
              <a:rPr lang="en-GB" dirty="0"/>
              <a:t>National Lead commissioner to be appointed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4BD043-DBD1-4A6F-BF00-A9C6364361D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45058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40702C-642F-452D-9F98-7157C3BBBFD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3616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u="sng" dirty="0"/>
          </a:p>
          <a:p>
            <a:r>
              <a:rPr lang="en-GB" u="sng" dirty="0"/>
              <a:t>BASW UK ANTI-POVERTY CAMPAIGN</a:t>
            </a:r>
          </a:p>
          <a:p>
            <a:pPr algn="l"/>
            <a:r>
              <a:rPr lang="en-GB" b="1" i="0" dirty="0">
                <a:solidFill>
                  <a:srgbClr val="222222"/>
                </a:solidFill>
                <a:effectLst/>
              </a:rPr>
              <a:t>1. Extend the debt breathing space scheme to 180 days.</a:t>
            </a:r>
          </a:p>
          <a:p>
            <a:pPr algn="l"/>
            <a:r>
              <a:rPr lang="en-GB" b="1" i="0" dirty="0">
                <a:solidFill>
                  <a:srgbClr val="222222"/>
                </a:solidFill>
                <a:effectLst/>
              </a:rPr>
              <a:t>2. Freeze evictions during the cost-of-living crisis to prevent further homelessness</a:t>
            </a:r>
          </a:p>
          <a:p>
            <a:pPr algn="l"/>
            <a:r>
              <a:rPr lang="en-GB" b="1" i="0" dirty="0">
                <a:solidFill>
                  <a:srgbClr val="222222"/>
                </a:solidFill>
                <a:effectLst/>
              </a:rPr>
              <a:t>3. Scrap the two-child cap on benefits</a:t>
            </a:r>
          </a:p>
          <a:p>
            <a:r>
              <a:rPr lang="en-GB" sz="900" dirty="0">
                <a:hlinkClick r:id="rId3"/>
              </a:rPr>
              <a:t>Social Work Stands Against Poverty | </a:t>
            </a:r>
            <a:r>
              <a:rPr lang="en-GB" sz="900" dirty="0">
                <a:hlinkClick r:id="rId4"/>
              </a:rPr>
              <a:t>www.basw.co.uk</a:t>
            </a:r>
            <a:endParaRPr lang="en-GB" sz="900"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D34AF-81EF-414C-B9BA-96A6FA7F66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19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D34AF-81EF-414C-B9BA-96A6FA7F66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652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6945A-DA74-ADD1-12DC-E7DD4830B9A6}"/>
              </a:ext>
            </a:extLst>
          </p:cNvPr>
          <p:cNvSpPr>
            <a:spLocks noGrp="1"/>
          </p:cNvSpPr>
          <p:nvPr>
            <p:ph type="ctrTitle"/>
          </p:nvPr>
        </p:nvSpPr>
        <p:spPr>
          <a:xfrm>
            <a:off x="2038662" y="1059792"/>
            <a:ext cx="9212918" cy="2387600"/>
          </a:xfrm>
        </p:spPr>
        <p:txBody>
          <a:bodyPr anchor="b"/>
          <a:lstStyle>
            <a:lvl1pPr algn="ctr">
              <a:defRPr sz="6000"/>
            </a:lvl1pPr>
          </a:lstStyle>
          <a:p>
            <a:r>
              <a:rPr lang="en-GB"/>
              <a:t>Click to edit Master title style</a:t>
            </a:r>
            <a:endParaRPr lang="en-US" dirty="0"/>
          </a:p>
        </p:txBody>
      </p:sp>
      <p:sp>
        <p:nvSpPr>
          <p:cNvPr id="3" name="Subtitle 2">
            <a:extLst>
              <a:ext uri="{FF2B5EF4-FFF2-40B4-BE49-F238E27FC236}">
                <a16:creationId xmlns:a16="http://schemas.microsoft.com/office/drawing/2014/main" id="{3F365806-2CAC-88C1-9099-F88E6978E4A7}"/>
              </a:ext>
            </a:extLst>
          </p:cNvPr>
          <p:cNvSpPr>
            <a:spLocks noGrp="1"/>
          </p:cNvSpPr>
          <p:nvPr>
            <p:ph type="subTitle" idx="1"/>
          </p:nvPr>
        </p:nvSpPr>
        <p:spPr>
          <a:xfrm>
            <a:off x="2038660" y="3602038"/>
            <a:ext cx="92129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Tree>
    <p:extLst>
      <p:ext uri="{BB962C8B-B14F-4D97-AF65-F5344CB8AC3E}">
        <p14:creationId xmlns:p14="http://schemas.microsoft.com/office/powerpoint/2010/main" val="65009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5677F-B2F8-D027-2ECD-5EB749C0733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897EC24-BB87-1EC3-FF68-8AB81DC705E1}"/>
              </a:ext>
            </a:extLst>
          </p:cNvPr>
          <p:cNvSpPr>
            <a:spLocks noGrp="1"/>
          </p:cNvSpPr>
          <p:nvPr>
            <p:ph idx="1"/>
          </p:nvPr>
        </p:nvSpPr>
        <p:spPr>
          <a:xfrm>
            <a:off x="1217633" y="1817832"/>
            <a:ext cx="10004501" cy="378007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7576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DC77B-55DF-2FB4-4804-81B4A4482316}"/>
              </a:ext>
            </a:extLst>
          </p:cNvPr>
          <p:cNvSpPr>
            <a:spLocks noGrp="1"/>
          </p:cNvSpPr>
          <p:nvPr>
            <p:ph type="title"/>
          </p:nvPr>
        </p:nvSpPr>
        <p:spPr>
          <a:xfrm>
            <a:off x="2083632" y="1141026"/>
            <a:ext cx="9297271" cy="2852737"/>
          </a:xfrm>
        </p:spPr>
        <p:txBody>
          <a:bodyPr anchor="b"/>
          <a:lstStyle>
            <a:lvl1pPr>
              <a:defRPr sz="6000"/>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AE3696AC-2124-C4F7-793D-66D70E0F7D9D}"/>
              </a:ext>
            </a:extLst>
          </p:cNvPr>
          <p:cNvSpPr>
            <a:spLocks noGrp="1"/>
          </p:cNvSpPr>
          <p:nvPr>
            <p:ph type="body" idx="1"/>
          </p:nvPr>
        </p:nvSpPr>
        <p:spPr>
          <a:xfrm>
            <a:off x="2083632" y="4020751"/>
            <a:ext cx="929727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126332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720-9590-CB09-6BC4-1AEB52285544}"/>
              </a:ext>
            </a:extLst>
          </p:cNvPr>
          <p:cNvSpPr>
            <a:spLocks noGrp="1"/>
          </p:cNvSpPr>
          <p:nvPr>
            <p:ph type="title"/>
          </p:nvPr>
        </p:nvSpPr>
        <p:spPr>
          <a:xfrm>
            <a:off x="2023671" y="371979"/>
            <a:ext cx="9330127" cy="1325563"/>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82304FD-A92A-667B-497E-57640B72108C}"/>
              </a:ext>
            </a:extLst>
          </p:cNvPr>
          <p:cNvSpPr>
            <a:spLocks noGrp="1"/>
          </p:cNvSpPr>
          <p:nvPr>
            <p:ph sz="half" idx="1"/>
          </p:nvPr>
        </p:nvSpPr>
        <p:spPr>
          <a:xfrm>
            <a:off x="2023671" y="1847850"/>
            <a:ext cx="4608224" cy="381696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a:extLst>
              <a:ext uri="{FF2B5EF4-FFF2-40B4-BE49-F238E27FC236}">
                <a16:creationId xmlns:a16="http://schemas.microsoft.com/office/drawing/2014/main" id="{C8634F6C-D984-9051-8F10-E28EC45B5B38}"/>
              </a:ext>
            </a:extLst>
          </p:cNvPr>
          <p:cNvSpPr>
            <a:spLocks noGrp="1"/>
          </p:cNvSpPr>
          <p:nvPr>
            <p:ph sz="half" idx="2"/>
          </p:nvPr>
        </p:nvSpPr>
        <p:spPr>
          <a:xfrm>
            <a:off x="6745575" y="1847849"/>
            <a:ext cx="4608224" cy="381697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287655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50BFF-69E6-BE01-649E-59BF87EA8DC0}"/>
              </a:ext>
            </a:extLst>
          </p:cNvPr>
          <p:cNvSpPr>
            <a:spLocks noGrp="1"/>
          </p:cNvSpPr>
          <p:nvPr>
            <p:ph type="title"/>
          </p:nvPr>
        </p:nvSpPr>
        <p:spPr>
          <a:xfrm>
            <a:off x="1978703" y="260077"/>
            <a:ext cx="9373510" cy="1325563"/>
          </a:xfrm>
        </p:spPr>
        <p:txBody>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159A9CA-5214-9080-0AE1-F6A80FE8775E}"/>
              </a:ext>
            </a:extLst>
          </p:cNvPr>
          <p:cNvSpPr>
            <a:spLocks noGrp="1"/>
          </p:cNvSpPr>
          <p:nvPr>
            <p:ph type="body" idx="1"/>
          </p:nvPr>
        </p:nvSpPr>
        <p:spPr>
          <a:xfrm>
            <a:off x="1978703" y="1585640"/>
            <a:ext cx="4691920" cy="85468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51B02D6-F950-8B11-8D0E-B1B8564887B0}"/>
              </a:ext>
            </a:extLst>
          </p:cNvPr>
          <p:cNvSpPr>
            <a:spLocks noGrp="1"/>
          </p:cNvSpPr>
          <p:nvPr>
            <p:ph sz="half" idx="2"/>
          </p:nvPr>
        </p:nvSpPr>
        <p:spPr>
          <a:xfrm>
            <a:off x="1978703" y="2409551"/>
            <a:ext cx="4691920" cy="319676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35CE255-1C66-F0C6-6AF8-CF6FBFE44C22}"/>
              </a:ext>
            </a:extLst>
          </p:cNvPr>
          <p:cNvSpPr>
            <a:spLocks noGrp="1"/>
          </p:cNvSpPr>
          <p:nvPr>
            <p:ph type="body" sz="quarter" idx="3"/>
          </p:nvPr>
        </p:nvSpPr>
        <p:spPr>
          <a:xfrm>
            <a:off x="6677689" y="1585640"/>
            <a:ext cx="4715027" cy="85468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E2DFF91-70A5-8839-AA39-9945B2E81626}"/>
              </a:ext>
            </a:extLst>
          </p:cNvPr>
          <p:cNvSpPr>
            <a:spLocks noGrp="1"/>
          </p:cNvSpPr>
          <p:nvPr>
            <p:ph sz="quarter" idx="4"/>
          </p:nvPr>
        </p:nvSpPr>
        <p:spPr>
          <a:xfrm>
            <a:off x="6677689" y="2409551"/>
            <a:ext cx="4715027" cy="319676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7843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17596-FF5E-74C7-A15E-D731770F7F70}"/>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009749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9593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E87D6-EC97-DF5A-468F-77AB8AACC628}"/>
              </a:ext>
            </a:extLst>
          </p:cNvPr>
          <p:cNvSpPr>
            <a:spLocks noGrp="1"/>
          </p:cNvSpPr>
          <p:nvPr>
            <p:ph type="title"/>
          </p:nvPr>
        </p:nvSpPr>
        <p:spPr>
          <a:xfrm>
            <a:off x="2111391" y="449263"/>
            <a:ext cx="3659822" cy="1517818"/>
          </a:xfrm>
        </p:spPr>
        <p:txBody>
          <a:bodyPr anchor="b"/>
          <a:lstStyle>
            <a:lvl1pPr>
              <a:defRPr sz="3200"/>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78EFDF0B-360B-84F8-B42E-F094A76F1C80}"/>
              </a:ext>
            </a:extLst>
          </p:cNvPr>
          <p:cNvSpPr>
            <a:spLocks noGrp="1"/>
          </p:cNvSpPr>
          <p:nvPr>
            <p:ph idx="1"/>
          </p:nvPr>
        </p:nvSpPr>
        <p:spPr>
          <a:xfrm>
            <a:off x="5887722" y="449263"/>
            <a:ext cx="5654704" cy="52155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a:extLst>
              <a:ext uri="{FF2B5EF4-FFF2-40B4-BE49-F238E27FC236}">
                <a16:creationId xmlns:a16="http://schemas.microsoft.com/office/drawing/2014/main" id="{8EAD6BB8-02F3-2E97-3E8C-3AFA789BB228}"/>
              </a:ext>
            </a:extLst>
          </p:cNvPr>
          <p:cNvSpPr>
            <a:spLocks noGrp="1"/>
          </p:cNvSpPr>
          <p:nvPr>
            <p:ph type="body" sz="half" idx="2"/>
          </p:nvPr>
        </p:nvSpPr>
        <p:spPr>
          <a:xfrm>
            <a:off x="2111391" y="2049463"/>
            <a:ext cx="3659822" cy="361535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53634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47843-FFDA-D873-09A0-446A568ACB1A}"/>
              </a:ext>
            </a:extLst>
          </p:cNvPr>
          <p:cNvSpPr>
            <a:spLocks noGrp="1"/>
          </p:cNvSpPr>
          <p:nvPr>
            <p:ph type="title"/>
          </p:nvPr>
        </p:nvSpPr>
        <p:spPr>
          <a:xfrm>
            <a:off x="2083552" y="374311"/>
            <a:ext cx="3739065" cy="1503773"/>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E55152F-E0AB-D117-5735-FF94DDA8FD4E}"/>
              </a:ext>
            </a:extLst>
          </p:cNvPr>
          <p:cNvSpPr>
            <a:spLocks noGrp="1"/>
          </p:cNvSpPr>
          <p:nvPr>
            <p:ph type="pic" idx="1"/>
          </p:nvPr>
        </p:nvSpPr>
        <p:spPr>
          <a:xfrm>
            <a:off x="5966085" y="912474"/>
            <a:ext cx="5614156" cy="464394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A91D251B-5E0D-D7D2-6348-D2816C955AFD}"/>
              </a:ext>
            </a:extLst>
          </p:cNvPr>
          <p:cNvSpPr>
            <a:spLocks noGrp="1"/>
          </p:cNvSpPr>
          <p:nvPr>
            <p:ph type="body" sz="half" idx="2"/>
          </p:nvPr>
        </p:nvSpPr>
        <p:spPr>
          <a:xfrm>
            <a:off x="2083552" y="1974511"/>
            <a:ext cx="3739065" cy="35819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3850294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E633E82-0DCE-C975-10B8-299C19DF10A8}"/>
              </a:ext>
            </a:extLst>
          </p:cNvPr>
          <p:cNvSpPr/>
          <p:nvPr userDrawn="1"/>
        </p:nvSpPr>
        <p:spPr>
          <a:xfrm>
            <a:off x="1" y="1"/>
            <a:ext cx="19337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09B21ABD-73BF-DB92-16F2-22248C676A43}"/>
              </a:ext>
            </a:extLst>
          </p:cNvPr>
          <p:cNvSpPr>
            <a:spLocks noGrp="1"/>
          </p:cNvSpPr>
          <p:nvPr>
            <p:ph type="title"/>
          </p:nvPr>
        </p:nvSpPr>
        <p:spPr>
          <a:xfrm>
            <a:off x="2010007" y="371979"/>
            <a:ext cx="9212127"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EE054CF7-CCAE-55FA-74F3-862A5F169B39}"/>
              </a:ext>
            </a:extLst>
          </p:cNvPr>
          <p:cNvSpPr>
            <a:spLocks noGrp="1"/>
          </p:cNvSpPr>
          <p:nvPr>
            <p:ph type="body" idx="1"/>
          </p:nvPr>
        </p:nvSpPr>
        <p:spPr>
          <a:xfrm>
            <a:off x="2010007" y="1817832"/>
            <a:ext cx="9212127" cy="382468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8D791675-D378-AC0D-9699-97DD8A7EDBF5}"/>
              </a:ext>
            </a:extLst>
          </p:cNvPr>
          <p:cNvPicPr>
            <a:picLocks noChangeAspect="1"/>
          </p:cNvPicPr>
          <p:nvPr userDrawn="1"/>
        </p:nvPicPr>
        <p:blipFill>
          <a:blip r:embed="rId11"/>
          <a:stretch>
            <a:fillRect/>
          </a:stretch>
        </p:blipFill>
        <p:spPr>
          <a:xfrm>
            <a:off x="0" y="0"/>
            <a:ext cx="1299026" cy="1270787"/>
          </a:xfrm>
          <a:prstGeom prst="rect">
            <a:avLst/>
          </a:prstGeom>
        </p:spPr>
      </p:pic>
      <p:pic>
        <p:nvPicPr>
          <p:cNvPr id="11" name="Picture 10">
            <a:extLst>
              <a:ext uri="{FF2B5EF4-FFF2-40B4-BE49-F238E27FC236}">
                <a16:creationId xmlns:a16="http://schemas.microsoft.com/office/drawing/2014/main" id="{FA112411-9CE1-54E4-41A5-BD8098820939}"/>
              </a:ext>
            </a:extLst>
          </p:cNvPr>
          <p:cNvPicPr>
            <a:picLocks noChangeAspect="1"/>
          </p:cNvPicPr>
          <p:nvPr userDrawn="1"/>
        </p:nvPicPr>
        <p:blipFill>
          <a:blip r:embed="rId12"/>
          <a:stretch>
            <a:fillRect/>
          </a:stretch>
        </p:blipFill>
        <p:spPr>
          <a:xfrm>
            <a:off x="8394492" y="4954263"/>
            <a:ext cx="3812498" cy="1903738"/>
          </a:xfrm>
          <a:prstGeom prst="rect">
            <a:avLst/>
          </a:prstGeom>
        </p:spPr>
      </p:pic>
      <p:pic>
        <p:nvPicPr>
          <p:cNvPr id="20" name="Picture 19">
            <a:extLst>
              <a:ext uri="{FF2B5EF4-FFF2-40B4-BE49-F238E27FC236}">
                <a16:creationId xmlns:a16="http://schemas.microsoft.com/office/drawing/2014/main" id="{F327CE99-79E5-FBDC-62EE-89F122340136}"/>
              </a:ext>
            </a:extLst>
          </p:cNvPr>
          <p:cNvPicPr>
            <a:picLocks noChangeAspect="1"/>
          </p:cNvPicPr>
          <p:nvPr userDrawn="1"/>
        </p:nvPicPr>
        <p:blipFill rotWithShape="1">
          <a:blip r:embed="rId12"/>
          <a:srcRect l="49869" r="33617"/>
          <a:stretch/>
        </p:blipFill>
        <p:spPr>
          <a:xfrm>
            <a:off x="1299026" y="19639"/>
            <a:ext cx="629588" cy="1903738"/>
          </a:xfrm>
          <a:prstGeom prst="rect">
            <a:avLst/>
          </a:prstGeom>
        </p:spPr>
      </p:pic>
      <p:pic>
        <p:nvPicPr>
          <p:cNvPr id="7" name="Picture 6">
            <a:extLst>
              <a:ext uri="{FF2B5EF4-FFF2-40B4-BE49-F238E27FC236}">
                <a16:creationId xmlns:a16="http://schemas.microsoft.com/office/drawing/2014/main" id="{4904B5C9-C3FC-B308-FDC9-EA5333856BC2}"/>
              </a:ext>
            </a:extLst>
          </p:cNvPr>
          <p:cNvPicPr>
            <a:picLocks noChangeAspect="1"/>
          </p:cNvPicPr>
          <p:nvPr userDrawn="1"/>
        </p:nvPicPr>
        <p:blipFill>
          <a:blip r:embed="rId13"/>
          <a:stretch>
            <a:fillRect/>
          </a:stretch>
        </p:blipFill>
        <p:spPr>
          <a:xfrm>
            <a:off x="200359" y="2915005"/>
            <a:ext cx="1539014" cy="1027990"/>
          </a:xfrm>
          <a:prstGeom prst="rect">
            <a:avLst/>
          </a:prstGeom>
        </p:spPr>
      </p:pic>
    </p:spTree>
    <p:extLst>
      <p:ext uri="{BB962C8B-B14F-4D97-AF65-F5344CB8AC3E}">
        <p14:creationId xmlns:p14="http://schemas.microsoft.com/office/powerpoint/2010/main" val="37011558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b="1" i="0" kern="1200" baseline="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linkedin.com/company/british-association-of-social-workers/posts/?feedView=all#?lipi=urn%3Ali%3Apage%3Ad_flagship3_company_posts%3BCgx8tPjzRjqEdtWLOv%2Ff8Q%3D%3D"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basw.co.uk/" TargetMode="External"/><Relationship Id="rId5" Type="http://schemas.openxmlformats.org/officeDocument/2006/relationships/hyperlink" Target="https://www.linkedin.com/in/denise-monks-3b685112a/" TargetMode="External"/><Relationship Id="rId4" Type="http://schemas.openxmlformats.org/officeDocument/2006/relationships/hyperlink" Target="mailto:denise.monks@basw.co.uk"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www.skillsforcare.org.uk/Adult-Social-Care-Workforce-Data/Workforce-intelligence/documents/Social-Worker-headline-Feb2023-FINAL.pdf#:~:text=There%20were%20around%2017%2C300%20social%20workers%20employed%20by,independent%20sector%20and%20around%204%2C000%20in%20the%20NH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hyperlink" Target="https://explore-education-statistics.service.gov.uk/find-statistics/children-s-social-work-workforce/2022"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basw.co.uk/policy-and-practice/resources/role-social-worker-adult-mental-health-services-0"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crobat.adobe.com/id/urn:aaid:sc:EU:e49ce537-436c-493b-bb1a-a3200ee8d452"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basw.co.uk/articles/mental-health-bill-approaches-its-final-stages"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caseycommission.co.uk/contact/" TargetMode="External"/><Relationship Id="rId2" Type="http://schemas.openxmlformats.org/officeDocument/2006/relationships/hyperlink" Target="https://www.gov.uk/government/calls-for-evidence/10-year-workforce-plan/10-year-workforce-plan-call-for-evidence-documen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basw.co.uk/about-basw/campaigning-and-influencing/relationship-based-practice"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basw.co.uk/about-basw/campaigning-and-influencing/housing-homelessness" TargetMode="External"/><Relationship Id="rId5" Type="http://schemas.openxmlformats.org/officeDocument/2006/relationships/hyperlink" Target="https://basw.co.uk/about-basw/campaigning-and-influencing/social-work-stands-against-poverty" TargetMode="External"/><Relationship Id="rId4" Type="http://schemas.openxmlformats.org/officeDocument/2006/relationships/hyperlink" Target="https://basw.co.uk/about-basw/social-work-around-uk/basw-england/campaigns/homes-not-hospital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9.xml"/><Relationship Id="rId5" Type="http://schemas.openxmlformats.org/officeDocument/2006/relationships/image" Target="../media/image15.jpeg"/><Relationship Id="rId4" Type="http://schemas.openxmlformats.org/officeDocument/2006/relationships/hyperlink" Target="https://www.socialworkawards.com/"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new.basw.co.uk/support/groups-and-networks/thematic-groups-basw-england" TargetMode="External"/><Relationship Id="rId3" Type="http://schemas.openxmlformats.org/officeDocument/2006/relationships/image" Target="../media/image16.jpg"/><Relationship Id="rId7" Type="http://schemas.openxmlformats.org/officeDocument/2006/relationships/hyperlink" Target="https://new.basw.co.uk/support/groups-and-networks/local-branches-and-networks" TargetMode="External"/><Relationship Id="rId12" Type="http://schemas.openxmlformats.org/officeDocument/2006/relationships/hyperlink" Target="https://basw.co.uk/why-join-basw"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new.basw.co.uk/support/groups-and-networks/basw-england-thematic-groups/black-ethnic-minority-professionals" TargetMode="External"/><Relationship Id="rId11" Type="http://schemas.openxmlformats.org/officeDocument/2006/relationships/hyperlink" Target="https://new.basw.co.uk/policy-and-practice/resources/digital-capabilities-social-workers" TargetMode="External"/><Relationship Id="rId5" Type="http://schemas.openxmlformats.org/officeDocument/2006/relationships/hyperlink" Target="https://new.basw.co.uk/about-basw/social-work-around-uk/basw-england" TargetMode="External"/><Relationship Id="rId10" Type="http://schemas.openxmlformats.org/officeDocument/2006/relationships/hyperlink" Target="https://new.basw.co.uk/policy-practice/equality-diversity-and-inclusion" TargetMode="External"/><Relationship Id="rId4" Type="http://schemas.openxmlformats.org/officeDocument/2006/relationships/hyperlink" Target="http://www.basw.co.uk/events" TargetMode="External"/><Relationship Id="rId9" Type="http://schemas.openxmlformats.org/officeDocument/2006/relationships/hyperlink" Target="https://new.basw.co.uk/policy-practice/standards/code-ethic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B733-5BA6-423B-A2B2-754BD24C2606}"/>
              </a:ext>
            </a:extLst>
          </p:cNvPr>
          <p:cNvSpPr>
            <a:spLocks noGrp="1"/>
          </p:cNvSpPr>
          <p:nvPr>
            <p:ph type="ctrTitle"/>
          </p:nvPr>
        </p:nvSpPr>
        <p:spPr>
          <a:xfrm>
            <a:off x="2038660" y="442595"/>
            <a:ext cx="5852159" cy="1005205"/>
          </a:xfrm>
        </p:spPr>
        <p:txBody>
          <a:bodyPr/>
          <a:lstStyle/>
          <a:p>
            <a:r>
              <a:rPr lang="en-GB" dirty="0">
                <a:solidFill>
                  <a:srgbClr val="171D8F"/>
                </a:solidFill>
                <a:latin typeface="Corbel" panose="020B0503020204020204" pitchFamily="34" charset="0"/>
              </a:rPr>
              <a:t>BASW England</a:t>
            </a:r>
          </a:p>
        </p:txBody>
      </p:sp>
      <p:pic>
        <p:nvPicPr>
          <p:cNvPr id="7" name="Picture 6" descr="Text&#10;&#10;Description automatically generated">
            <a:extLst>
              <a:ext uri="{FF2B5EF4-FFF2-40B4-BE49-F238E27FC236}">
                <a16:creationId xmlns:a16="http://schemas.microsoft.com/office/drawing/2014/main" id="{60915D75-776F-4DEB-A6C9-68D7936D17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2900" y="295275"/>
            <a:ext cx="2952811" cy="1962150"/>
          </a:xfrm>
          <a:prstGeom prst="rect">
            <a:avLst/>
          </a:prstGeom>
        </p:spPr>
      </p:pic>
      <p:sp>
        <p:nvSpPr>
          <p:cNvPr id="5" name="Content Placeholder 2">
            <a:extLst>
              <a:ext uri="{FF2B5EF4-FFF2-40B4-BE49-F238E27FC236}">
                <a16:creationId xmlns:a16="http://schemas.microsoft.com/office/drawing/2014/main" id="{633EAA2B-4DC3-7BDF-E50F-881DAE78419C}"/>
              </a:ext>
            </a:extLst>
          </p:cNvPr>
          <p:cNvSpPr txBox="1">
            <a:spLocks/>
          </p:cNvSpPr>
          <p:nvPr/>
        </p:nvSpPr>
        <p:spPr>
          <a:xfrm>
            <a:off x="1217633" y="2815906"/>
            <a:ext cx="10004501" cy="40420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Source Sans Pro" panose="020B0503030403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ource Sans Pro" panose="020B0503030403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Source Sans Pro" panose="020B0503030403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ource Sans Pro" panose="020B0503030403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srgbClr val="151C90"/>
                </a:solidFill>
                <a:effectLst/>
                <a:uLnTx/>
                <a:uFillTx/>
                <a:latin typeface="Corbel" panose="020B0503020204020204" pitchFamily="34" charset="0"/>
                <a:ea typeface="+mn-ea"/>
                <a:cs typeface="+mn-cs"/>
              </a:rPr>
              <a:t>Denise Monks Professional Officer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srgbClr val="151C90"/>
                </a:solidFill>
                <a:effectLst/>
                <a:uLnTx/>
                <a:uFillTx/>
                <a:latin typeface="Corbel" panose="020B0503020204020204" pitchFamily="34" charset="0"/>
                <a:ea typeface="+mn-ea"/>
                <a:cs typeface="+mn-cs"/>
              </a:rPr>
              <a:t>BASW England </a:t>
            </a:r>
          </a:p>
          <a:p>
            <a:pPr lvl="0">
              <a:defRPr/>
            </a:pPr>
            <a:r>
              <a:rPr kumimoji="0" lang="en-GB" sz="2000" b="0" i="0" u="none" strike="noStrike" kern="1200" cap="none" spc="0" normalizeH="0" baseline="0" noProof="0" dirty="0">
                <a:ln>
                  <a:noFill/>
                </a:ln>
                <a:solidFill>
                  <a:srgbClr val="282F79"/>
                </a:solidFill>
                <a:effectLst/>
                <a:uLnTx/>
                <a:uFillTx/>
                <a:latin typeface="Corbel" panose="020B0503020204020204" pitchFamily="34" charset="0"/>
                <a:ea typeface="+mn-ea"/>
                <a:cs typeface="+mn-cs"/>
                <a:hlinkClick r:id="rId4">
                  <a:extLst>
                    <a:ext uri="{A12FA001-AC4F-418D-AE19-62706E023703}">
                      <ahyp:hlinkClr xmlns:ahyp="http://schemas.microsoft.com/office/drawing/2018/hyperlinkcolor" val="tx"/>
                    </a:ext>
                  </a:extLst>
                </a:hlinkClick>
              </a:rPr>
              <a:t>denise.monks@basw.co.uk</a:t>
            </a:r>
            <a:r>
              <a:rPr kumimoji="0" lang="en-GB" sz="2000" b="0" i="0" u="none" strike="noStrike" kern="1200" cap="none" spc="0" normalizeH="0" baseline="0" noProof="0" dirty="0">
                <a:ln>
                  <a:noFill/>
                </a:ln>
                <a:solidFill>
                  <a:srgbClr val="282F79"/>
                </a:solidFill>
                <a:effectLst/>
                <a:uLnTx/>
                <a:uFillTx/>
                <a:latin typeface="Corbel" panose="020B0503020204020204" pitchFamily="34" charset="0"/>
                <a:ea typeface="+mn-ea"/>
                <a:cs typeface="+mn-cs"/>
              </a:rPr>
              <a:t>    </a:t>
            </a:r>
          </a:p>
          <a:p>
            <a:pPr>
              <a:defRPr/>
            </a:pPr>
            <a:r>
              <a:rPr lang="en-GB" sz="2000" u="sng" dirty="0">
                <a:latin typeface="Corbel" panose="020B0503020204020204" pitchFamily="34" charset="0"/>
                <a:hlinkClick r:id="rId5"/>
              </a:rPr>
              <a:t>Denise Monks | LinkedIn</a:t>
            </a:r>
            <a:endParaRPr lang="en-GB" sz="2000" dirty="0">
              <a:latin typeface="Corbel" panose="020B0503020204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sng" strike="noStrike" kern="1200" cap="none" spc="0" normalizeH="0" baseline="0" noProof="0" dirty="0">
                <a:ln>
                  <a:noFill/>
                </a:ln>
                <a:solidFill>
                  <a:srgbClr val="282F79"/>
                </a:solidFill>
                <a:effectLst/>
                <a:uLnTx/>
                <a:uFillTx/>
                <a:latin typeface="Corbel" panose="020B0503020204020204" pitchFamily="34" charset="0"/>
                <a:ea typeface="+mn-ea"/>
                <a:cs typeface="+mn-cs"/>
                <a:hlinkClick r:id="rId6">
                  <a:extLst>
                    <a:ext uri="{A12FA001-AC4F-418D-AE19-62706E023703}">
                      <ahyp:hlinkClr xmlns:ahyp="http://schemas.microsoft.com/office/drawing/2018/hyperlinkcolor" val="tx"/>
                    </a:ext>
                  </a:extLst>
                </a:hlinkClick>
              </a:rPr>
              <a:t>www.basw.co.uk</a:t>
            </a:r>
            <a:endParaRPr kumimoji="0" lang="en-GB" sz="2000" b="0" i="0" u="none" strike="noStrike" kern="1200" cap="none" spc="0" normalizeH="0" baseline="0" noProof="0" dirty="0">
              <a:ln>
                <a:noFill/>
              </a:ln>
              <a:solidFill>
                <a:srgbClr val="282F79"/>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sng" strike="noStrike" kern="1200" cap="none" spc="0" normalizeH="0" baseline="0" noProof="0" dirty="0">
                <a:ln>
                  <a:noFill/>
                </a:ln>
                <a:solidFill>
                  <a:srgbClr val="282F79"/>
                </a:solidFill>
                <a:effectLst/>
                <a:uLnTx/>
                <a:uFillTx/>
                <a:latin typeface="Corbel" panose="020B0503020204020204" pitchFamily="34" charset="0"/>
                <a:ea typeface="+mn-ea"/>
                <a:cs typeface="+mn-cs"/>
                <a:hlinkClick r:id="rId7">
                  <a:extLst>
                    <a:ext uri="{A12FA001-AC4F-418D-AE19-62706E023703}">
                      <ahyp:hlinkClr xmlns:ahyp="http://schemas.microsoft.com/office/drawing/2018/hyperlinkcolor" val="tx"/>
                    </a:ext>
                  </a:extLst>
                </a:hlinkClick>
              </a:rPr>
              <a:t>BASW-UK on LinkedIn</a:t>
            </a:r>
            <a:endParaRPr kumimoji="0" lang="en-GB" sz="2000" b="0" i="0" u="none" strike="noStrike" kern="1200" cap="none" spc="0" normalizeH="0" baseline="0" noProof="0" dirty="0">
              <a:ln>
                <a:noFill/>
              </a:ln>
              <a:solidFill>
                <a:srgbClr val="282F79"/>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srgbClr val="1A1918"/>
              </a:solidFill>
              <a:effectLst/>
              <a:uLnTx/>
              <a:uFillTx/>
              <a:latin typeface="Source Sans Pro" panose="020B0503030403020204" pitchFamily="34" charset="0"/>
              <a:ea typeface="+mn-ea"/>
              <a:cs typeface="+mn-cs"/>
            </a:endParaRPr>
          </a:p>
        </p:txBody>
      </p:sp>
    </p:spTree>
    <p:extLst>
      <p:ext uri="{BB962C8B-B14F-4D97-AF65-F5344CB8AC3E}">
        <p14:creationId xmlns:p14="http://schemas.microsoft.com/office/powerpoint/2010/main" val="2442996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C3D3D3-2D4F-E7DC-A18F-9C1A05EB372C}"/>
              </a:ext>
            </a:extLst>
          </p:cNvPr>
          <p:cNvSpPr/>
          <p:nvPr/>
        </p:nvSpPr>
        <p:spPr>
          <a:xfrm>
            <a:off x="8229652" y="4494362"/>
            <a:ext cx="3962348" cy="2363638"/>
          </a:xfrm>
          <a:prstGeom prst="rect">
            <a:avLst/>
          </a:prstGeom>
          <a:ln>
            <a:solidFill>
              <a:schemeClr val="bg1"/>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EFD"/>
              </a:solidFill>
              <a:effectLst/>
              <a:uLnTx/>
              <a:uFillTx/>
              <a:latin typeface="Garamond" panose="02020404030301010803"/>
              <a:ea typeface="+mn-ea"/>
              <a:cs typeface="+mn-cs"/>
            </a:endParaRPr>
          </a:p>
        </p:txBody>
      </p:sp>
      <p:sp>
        <p:nvSpPr>
          <p:cNvPr id="2" name="Title 1">
            <a:extLst>
              <a:ext uri="{FF2B5EF4-FFF2-40B4-BE49-F238E27FC236}">
                <a16:creationId xmlns:a16="http://schemas.microsoft.com/office/drawing/2014/main" id="{994D4AE4-1012-1DE2-5456-130A44336F0F}"/>
              </a:ext>
            </a:extLst>
          </p:cNvPr>
          <p:cNvSpPr>
            <a:spLocks noGrp="1"/>
          </p:cNvSpPr>
          <p:nvPr>
            <p:ph type="title"/>
          </p:nvPr>
        </p:nvSpPr>
        <p:spPr>
          <a:xfrm>
            <a:off x="2294503" y="284792"/>
            <a:ext cx="9212127" cy="1325563"/>
          </a:xfrm>
        </p:spPr>
        <p:txBody>
          <a:bodyPr/>
          <a:lstStyle/>
          <a:p>
            <a:r>
              <a:rPr lang="en-US" dirty="0"/>
              <a:t>Who are BASW?</a:t>
            </a:r>
          </a:p>
        </p:txBody>
      </p:sp>
      <p:graphicFrame>
        <p:nvGraphicFramePr>
          <p:cNvPr id="5" name="Content Placeholder 2">
            <a:extLst>
              <a:ext uri="{FF2B5EF4-FFF2-40B4-BE49-F238E27FC236}">
                <a16:creationId xmlns:a16="http://schemas.microsoft.com/office/drawing/2014/main" id="{4C140B6C-A08C-3AC6-C0B1-478F4B31D8BD}"/>
              </a:ext>
            </a:extLst>
          </p:cNvPr>
          <p:cNvGraphicFramePr>
            <a:graphicFrameLocks/>
          </p:cNvGraphicFramePr>
          <p:nvPr/>
        </p:nvGraphicFramePr>
        <p:xfrm>
          <a:off x="2211573" y="1318436"/>
          <a:ext cx="9658376" cy="5348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766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B1AAF-90FC-2B89-0758-DE7F09A053D9}"/>
              </a:ext>
            </a:extLst>
          </p:cNvPr>
          <p:cNvSpPr>
            <a:spLocks noGrp="1"/>
          </p:cNvSpPr>
          <p:nvPr>
            <p:ph type="title"/>
          </p:nvPr>
        </p:nvSpPr>
        <p:spPr>
          <a:xfrm>
            <a:off x="2010007" y="187385"/>
            <a:ext cx="9212127" cy="857644"/>
          </a:xfrm>
        </p:spPr>
        <p:txBody>
          <a:bodyPr>
            <a:normAutofit fontScale="90000"/>
          </a:bodyPr>
          <a:lstStyle/>
          <a:p>
            <a:r>
              <a:rPr lang="en-GB" sz="4000" dirty="0">
                <a:solidFill>
                  <a:schemeClr val="accent1"/>
                </a:solidFill>
              </a:rPr>
              <a:t>What do we know about the social work landscape in England? </a:t>
            </a:r>
            <a:br>
              <a:rPr lang="en-GB" dirty="0"/>
            </a:br>
            <a:r>
              <a:rPr lang="en-GB" sz="2000" dirty="0"/>
              <a:t>In 2022:</a:t>
            </a:r>
            <a:endParaRPr lang="en-GB" dirty="0"/>
          </a:p>
        </p:txBody>
      </p:sp>
      <p:sp>
        <p:nvSpPr>
          <p:cNvPr id="7" name="Content Placeholder 6">
            <a:extLst>
              <a:ext uri="{FF2B5EF4-FFF2-40B4-BE49-F238E27FC236}">
                <a16:creationId xmlns:a16="http://schemas.microsoft.com/office/drawing/2014/main" id="{F3C88B36-E405-EFBF-D6B7-BD6BC3AB7052}"/>
              </a:ext>
            </a:extLst>
          </p:cNvPr>
          <p:cNvSpPr>
            <a:spLocks noGrp="1"/>
          </p:cNvSpPr>
          <p:nvPr>
            <p:ph idx="1"/>
          </p:nvPr>
        </p:nvSpPr>
        <p:spPr>
          <a:xfrm>
            <a:off x="2010007" y="1282890"/>
            <a:ext cx="9212127" cy="5303440"/>
          </a:xfrm>
        </p:spPr>
        <p:txBody>
          <a:bodyPr vert="horz" lIns="91440" tIns="45720" rIns="91440" bIns="45720" rtlCol="0" anchor="t">
            <a:normAutofit/>
          </a:bodyPr>
          <a:lstStyle/>
          <a:p>
            <a:endParaRPr lang="en-GB" b="1" dirty="0"/>
          </a:p>
          <a:p>
            <a:pPr marL="0" indent="0" algn="ctr">
              <a:buNone/>
            </a:pPr>
            <a:endParaRPr lang="en-GB" sz="4000" b="1" dirty="0"/>
          </a:p>
          <a:p>
            <a:pPr marL="0" indent="0" algn="ctr">
              <a:buNone/>
            </a:pPr>
            <a:endParaRPr lang="en-GB" sz="4000" b="1" dirty="0"/>
          </a:p>
          <a:p>
            <a:pPr marL="0" indent="0" algn="ctr">
              <a:buNone/>
            </a:pPr>
            <a:endParaRPr lang="en-GB" sz="4000" b="1" dirty="0"/>
          </a:p>
          <a:p>
            <a:pPr marL="0" indent="0" algn="ctr">
              <a:buNone/>
            </a:pPr>
            <a:endParaRPr lang="en-GB" sz="4000" b="1" dirty="0"/>
          </a:p>
          <a:p>
            <a:pPr marL="457200" lvl="1" indent="0">
              <a:buNone/>
            </a:pPr>
            <a:endParaRPr lang="en-GB" sz="1100" dirty="0"/>
          </a:p>
          <a:p>
            <a:pPr marL="457200" lvl="1" indent="0">
              <a:buNone/>
            </a:pPr>
            <a:endParaRPr lang="en-GB" sz="1100" dirty="0"/>
          </a:p>
          <a:p>
            <a:pPr marL="457200" lvl="1" indent="0">
              <a:buNone/>
            </a:pPr>
            <a:endParaRPr lang="en-GB" sz="1100" dirty="0"/>
          </a:p>
          <a:p>
            <a:pPr marL="457200" lvl="1" indent="0">
              <a:buNone/>
            </a:pPr>
            <a:endParaRPr lang="en-GB" sz="1100" dirty="0"/>
          </a:p>
          <a:p>
            <a:pPr marL="457200" lvl="1" indent="0">
              <a:buNone/>
            </a:pPr>
            <a:endParaRPr lang="en-GB" sz="1100" dirty="0"/>
          </a:p>
          <a:p>
            <a:pPr marL="457200" lvl="1" indent="0">
              <a:buNone/>
            </a:pPr>
            <a:r>
              <a:rPr lang="en-GB" sz="800" dirty="0"/>
              <a:t>*NHSBN National Workforce census of Social Workers in Mental Health Services </a:t>
            </a:r>
          </a:p>
          <a:p>
            <a:pPr marL="457200" lvl="1" indent="0">
              <a:buNone/>
            </a:pPr>
            <a:r>
              <a:rPr lang="en-GB" sz="800" dirty="0">
                <a:hlinkClick r:id="rId3"/>
              </a:rPr>
              <a:t>*https://www.skillsforcare.org.uk/Adult-Social-Care-Workforce-Data/Workforce-intelligence/documents/Social-Worker-headline-Feb2023-FINAL.pdf</a:t>
            </a:r>
            <a:endParaRPr lang="en-GB" sz="800" dirty="0"/>
          </a:p>
          <a:p>
            <a:pPr marL="457200" lvl="1" indent="0">
              <a:buNone/>
            </a:pPr>
            <a:r>
              <a:rPr lang="en-GB" sz="800" b="1" dirty="0"/>
              <a:t>*</a:t>
            </a:r>
            <a:r>
              <a:rPr lang="en-GB" sz="800" dirty="0">
                <a:hlinkClick r:id="rId4"/>
              </a:rPr>
              <a:t> Children's social work workforce, Reporting year 2022 – Explore education statistics – GOV.UK (explore-education-statistics.service.gov.uk</a:t>
            </a:r>
            <a:r>
              <a:rPr lang="en-GB" sz="1050" dirty="0">
                <a:hlinkClick r:id="rId4"/>
              </a:rPr>
              <a:t>)</a:t>
            </a:r>
            <a:endParaRPr lang="en-GB" sz="1200" b="1" dirty="0"/>
          </a:p>
          <a:p>
            <a:pPr marL="0" indent="0">
              <a:buNone/>
            </a:pPr>
            <a:endParaRPr lang="en-GB" sz="1200" dirty="0"/>
          </a:p>
          <a:p>
            <a:endParaRPr lang="en-GB" dirty="0"/>
          </a:p>
          <a:p>
            <a:endParaRPr lang="en-GB" dirty="0"/>
          </a:p>
        </p:txBody>
      </p:sp>
      <p:graphicFrame>
        <p:nvGraphicFramePr>
          <p:cNvPr id="4" name="Chart 3">
            <a:extLst>
              <a:ext uri="{FF2B5EF4-FFF2-40B4-BE49-F238E27FC236}">
                <a16:creationId xmlns:a16="http://schemas.microsoft.com/office/drawing/2014/main" id="{CC353C67-3687-1170-6E85-16556D519554}"/>
              </a:ext>
            </a:extLst>
          </p:cNvPr>
          <p:cNvGraphicFramePr/>
          <p:nvPr>
            <p:extLst>
              <p:ext uri="{D42A27DB-BD31-4B8C-83A1-F6EECF244321}">
                <p14:modId xmlns:p14="http://schemas.microsoft.com/office/powerpoint/2010/main" val="3575446994"/>
              </p:ext>
            </p:extLst>
          </p:nvPr>
        </p:nvGraphicFramePr>
        <p:xfrm>
          <a:off x="2498272" y="1045030"/>
          <a:ext cx="8458200" cy="435026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796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CC595-DF89-58D5-A1D9-3D7E15CBE866}"/>
              </a:ext>
            </a:extLst>
          </p:cNvPr>
          <p:cNvSpPr>
            <a:spLocks noGrp="1"/>
          </p:cNvSpPr>
          <p:nvPr>
            <p:ph type="title"/>
          </p:nvPr>
        </p:nvSpPr>
        <p:spPr>
          <a:xfrm>
            <a:off x="2027928" y="2966"/>
            <a:ext cx="9212127" cy="1325563"/>
          </a:xfrm>
        </p:spPr>
        <p:txBody>
          <a:bodyPr/>
          <a:lstStyle/>
          <a:p>
            <a:r>
              <a:rPr lang="en-GB" dirty="0">
                <a:solidFill>
                  <a:schemeClr val="accent1"/>
                </a:solidFill>
              </a:rPr>
              <a:t>Changing landscape of MH services</a:t>
            </a:r>
          </a:p>
        </p:txBody>
      </p:sp>
      <p:sp>
        <p:nvSpPr>
          <p:cNvPr id="3" name="Content Placeholder 2">
            <a:extLst>
              <a:ext uri="{FF2B5EF4-FFF2-40B4-BE49-F238E27FC236}">
                <a16:creationId xmlns:a16="http://schemas.microsoft.com/office/drawing/2014/main" id="{AD6B4540-0559-402B-8FD6-24D4BEC1B64C}"/>
              </a:ext>
            </a:extLst>
          </p:cNvPr>
          <p:cNvSpPr>
            <a:spLocks noGrp="1"/>
          </p:cNvSpPr>
          <p:nvPr>
            <p:ph idx="1"/>
          </p:nvPr>
        </p:nvSpPr>
        <p:spPr>
          <a:xfrm>
            <a:off x="2010007" y="1328529"/>
            <a:ext cx="9212127" cy="4863723"/>
          </a:xfrm>
        </p:spPr>
        <p:txBody>
          <a:bodyPr>
            <a:normAutofit/>
          </a:bodyPr>
          <a:lstStyle/>
          <a:p>
            <a:r>
              <a:rPr lang="en-GB" dirty="0"/>
              <a:t>Dissolution of S75 partnerships – separation in service delivery and reduction in multi disciplinary teams</a:t>
            </a:r>
          </a:p>
          <a:p>
            <a:r>
              <a:rPr lang="en-GB" dirty="0"/>
              <a:t>NHS freeze on recruitment</a:t>
            </a:r>
          </a:p>
          <a:p>
            <a:r>
              <a:rPr lang="en-GB" dirty="0"/>
              <a:t>NHS plan has greater emphasis on community based and preventative services</a:t>
            </a:r>
          </a:p>
          <a:p>
            <a:r>
              <a:rPr lang="en-GB" dirty="0"/>
              <a:t>Development of alternatives to inpatient mental health provision</a:t>
            </a:r>
          </a:p>
          <a:p>
            <a:r>
              <a:rPr lang="en-GB" dirty="0"/>
              <a:t>Right Care Right Person </a:t>
            </a:r>
          </a:p>
          <a:p>
            <a:r>
              <a:rPr lang="en-GB" dirty="0"/>
              <a:t>Mental Health Bill </a:t>
            </a:r>
          </a:p>
          <a:p>
            <a:endParaRPr lang="en-GB" dirty="0"/>
          </a:p>
        </p:txBody>
      </p:sp>
    </p:spTree>
    <p:extLst>
      <p:ext uri="{BB962C8B-B14F-4D97-AF65-F5344CB8AC3E}">
        <p14:creationId xmlns:p14="http://schemas.microsoft.com/office/powerpoint/2010/main" val="2557513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B5278-8551-ED51-5B64-15A78DE43FBD}"/>
              </a:ext>
            </a:extLst>
          </p:cNvPr>
          <p:cNvSpPr>
            <a:spLocks noGrp="1"/>
          </p:cNvSpPr>
          <p:nvPr>
            <p:ph type="title"/>
          </p:nvPr>
        </p:nvSpPr>
        <p:spPr/>
        <p:txBody>
          <a:bodyPr/>
          <a:lstStyle/>
          <a:p>
            <a:r>
              <a:rPr lang="en-GB" dirty="0">
                <a:solidFill>
                  <a:schemeClr val="accent1"/>
                </a:solidFill>
              </a:rPr>
              <a:t>Challenges for social workers in health  </a:t>
            </a:r>
          </a:p>
        </p:txBody>
      </p:sp>
      <p:graphicFrame>
        <p:nvGraphicFramePr>
          <p:cNvPr id="4" name="Content Placeholder 3">
            <a:extLst>
              <a:ext uri="{FF2B5EF4-FFF2-40B4-BE49-F238E27FC236}">
                <a16:creationId xmlns:a16="http://schemas.microsoft.com/office/drawing/2014/main" id="{29624661-18EA-4DB4-D7C4-4B01E00BC2AC}"/>
              </a:ext>
            </a:extLst>
          </p:cNvPr>
          <p:cNvGraphicFramePr>
            <a:graphicFrameLocks noGrp="1"/>
          </p:cNvGraphicFramePr>
          <p:nvPr>
            <p:ph idx="1"/>
            <p:extLst>
              <p:ext uri="{D42A27DB-BD31-4B8C-83A1-F6EECF244321}">
                <p14:modId xmlns:p14="http://schemas.microsoft.com/office/powerpoint/2010/main" val="153494606"/>
              </p:ext>
            </p:extLst>
          </p:nvPr>
        </p:nvGraphicFramePr>
        <p:xfrm>
          <a:off x="2010007" y="1697542"/>
          <a:ext cx="10004425" cy="3779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399DFAAB-4A39-F7A6-C55D-95F41B6D78AF}"/>
              </a:ext>
            </a:extLst>
          </p:cNvPr>
          <p:cNvSpPr txBox="1"/>
          <p:nvPr/>
        </p:nvSpPr>
        <p:spPr>
          <a:xfrm>
            <a:off x="2265948" y="5596372"/>
            <a:ext cx="6104020" cy="646331"/>
          </a:xfrm>
          <a:prstGeom prst="rect">
            <a:avLst/>
          </a:prstGeom>
          <a:noFill/>
        </p:spPr>
        <p:txBody>
          <a:bodyPr wrap="square">
            <a:spAutoFit/>
          </a:bodyPr>
          <a:lstStyle/>
          <a:p>
            <a:r>
              <a:rPr lang="en-GB" dirty="0">
                <a:hlinkClick r:id="rId8"/>
              </a:rPr>
              <a:t>The Role of the Social Worker in Adult Mental Health Services | BASW</a:t>
            </a:r>
            <a:endParaRPr lang="en-GB" dirty="0"/>
          </a:p>
        </p:txBody>
      </p:sp>
    </p:spTree>
    <p:extLst>
      <p:ext uri="{BB962C8B-B14F-4D97-AF65-F5344CB8AC3E}">
        <p14:creationId xmlns:p14="http://schemas.microsoft.com/office/powerpoint/2010/main" val="384731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713E-02B3-6E9F-4B75-D95818AC6110}"/>
              </a:ext>
            </a:extLst>
          </p:cNvPr>
          <p:cNvSpPr>
            <a:spLocks noGrp="1"/>
          </p:cNvSpPr>
          <p:nvPr>
            <p:ph type="title"/>
          </p:nvPr>
        </p:nvSpPr>
        <p:spPr/>
        <p:txBody>
          <a:bodyPr>
            <a:normAutofit fontScale="90000"/>
          </a:bodyPr>
          <a:lstStyle/>
          <a:p>
            <a:r>
              <a:rPr lang="en-GB" dirty="0">
                <a:solidFill>
                  <a:schemeClr val="accent1"/>
                </a:solidFill>
              </a:rPr>
              <a:t>Challenges for mental health social workers based in local authorities (anecdotal) </a:t>
            </a:r>
          </a:p>
        </p:txBody>
      </p:sp>
      <p:graphicFrame>
        <p:nvGraphicFramePr>
          <p:cNvPr id="4" name="Content Placeholder 3">
            <a:extLst>
              <a:ext uri="{FF2B5EF4-FFF2-40B4-BE49-F238E27FC236}">
                <a16:creationId xmlns:a16="http://schemas.microsoft.com/office/drawing/2014/main" id="{429D7721-C8EE-F157-65C0-BF21BCDAB9D5}"/>
              </a:ext>
            </a:extLst>
          </p:cNvPr>
          <p:cNvGraphicFramePr>
            <a:graphicFrameLocks noGrp="1"/>
          </p:cNvGraphicFramePr>
          <p:nvPr>
            <p:ph idx="1"/>
            <p:extLst>
              <p:ext uri="{D42A27DB-BD31-4B8C-83A1-F6EECF244321}">
                <p14:modId xmlns:p14="http://schemas.microsoft.com/office/powerpoint/2010/main" val="3486122899"/>
              </p:ext>
            </p:extLst>
          </p:nvPr>
        </p:nvGraphicFramePr>
        <p:xfrm>
          <a:off x="2010007" y="1833730"/>
          <a:ext cx="10004425" cy="3779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252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E792E-3F04-E5AC-0216-DD5AFCC35000}"/>
              </a:ext>
            </a:extLst>
          </p:cNvPr>
          <p:cNvSpPr>
            <a:spLocks noGrp="1"/>
          </p:cNvSpPr>
          <p:nvPr>
            <p:ph type="title"/>
          </p:nvPr>
        </p:nvSpPr>
        <p:spPr>
          <a:xfrm>
            <a:off x="2010007" y="0"/>
            <a:ext cx="9212127" cy="1325563"/>
          </a:xfrm>
        </p:spPr>
        <p:txBody>
          <a:bodyPr/>
          <a:lstStyle/>
          <a:p>
            <a:r>
              <a:rPr lang="en-GB" dirty="0">
                <a:solidFill>
                  <a:schemeClr val="accent1"/>
                </a:solidFill>
              </a:rPr>
              <a:t>What is BASW doing?</a:t>
            </a:r>
          </a:p>
        </p:txBody>
      </p:sp>
      <p:sp>
        <p:nvSpPr>
          <p:cNvPr id="3" name="Content Placeholder 2">
            <a:extLst>
              <a:ext uri="{FF2B5EF4-FFF2-40B4-BE49-F238E27FC236}">
                <a16:creationId xmlns:a16="http://schemas.microsoft.com/office/drawing/2014/main" id="{FF1D3204-C745-80F5-F55A-1F95F2EB5254}"/>
              </a:ext>
            </a:extLst>
          </p:cNvPr>
          <p:cNvSpPr>
            <a:spLocks noGrp="1"/>
          </p:cNvSpPr>
          <p:nvPr>
            <p:ph idx="1"/>
          </p:nvPr>
        </p:nvSpPr>
        <p:spPr>
          <a:xfrm>
            <a:off x="2010007" y="962526"/>
            <a:ext cx="9780940" cy="5037222"/>
          </a:xfrm>
        </p:spPr>
        <p:txBody>
          <a:bodyPr>
            <a:normAutofit lnSpcReduction="10000"/>
          </a:bodyPr>
          <a:lstStyle/>
          <a:p>
            <a:pPr marL="342900" lvl="0" indent="-342900">
              <a:lnSpc>
                <a:spcPct val="107000"/>
              </a:lnSpc>
              <a:buFont typeface="Symbol" panose="05050102010706020507" pitchFamily="18" charset="2"/>
              <a:buChar char=""/>
            </a:pPr>
            <a:r>
              <a:rPr lang="en-GB" sz="3000" kern="100" dirty="0">
                <a:solidFill>
                  <a:srgbClr val="000000"/>
                </a:solidFill>
                <a:effectLst/>
                <a:ea typeface="Source Sans Pro" panose="020B0503030403020204" pitchFamily="34" charset="0"/>
                <a:cs typeface="Aptos" panose="020B0004020202020204" pitchFamily="34" charset="0"/>
              </a:rPr>
              <a:t>Running regular forums for mental health social workers, providing peer support and opportunities to keep up to date on research and practice developments</a:t>
            </a:r>
          </a:p>
          <a:p>
            <a:pPr marL="342900" lvl="0" indent="-342900">
              <a:lnSpc>
                <a:spcPct val="107000"/>
              </a:lnSpc>
              <a:buFont typeface="Symbol" panose="05050102010706020507" pitchFamily="18" charset="2"/>
              <a:buChar char=""/>
            </a:pPr>
            <a:r>
              <a:rPr lang="en-GB" sz="3000" kern="100" dirty="0">
                <a:solidFill>
                  <a:srgbClr val="000000"/>
                </a:solidFill>
                <a:ea typeface="Source Sans Pro" panose="020B0503030403020204" pitchFamily="34" charset="0"/>
                <a:cs typeface="Aptos" panose="020B0004020202020204" pitchFamily="34" charset="0"/>
              </a:rPr>
              <a:t>Influencing policy, promoting and supporting research via our thematic groups</a:t>
            </a:r>
            <a:endParaRPr lang="en-GB" sz="3000" kern="100" dirty="0">
              <a:solidFill>
                <a:srgbClr val="000000"/>
              </a:solidFill>
              <a:effectLst/>
              <a:ea typeface="Source Sans Pro" panose="020B0503030403020204" pitchFamily="34" charset="0"/>
              <a:cs typeface="Aptos" panose="020B0004020202020204" pitchFamily="34" charset="0"/>
            </a:endParaRPr>
          </a:p>
          <a:p>
            <a:pPr marL="342900" lvl="0" indent="-342900">
              <a:lnSpc>
                <a:spcPct val="107000"/>
              </a:lnSpc>
              <a:buFont typeface="Symbol" panose="05050102010706020507" pitchFamily="18" charset="2"/>
              <a:buChar char=""/>
            </a:pPr>
            <a:r>
              <a:rPr lang="en-GB" sz="3000" kern="100" dirty="0">
                <a:solidFill>
                  <a:srgbClr val="000000"/>
                </a:solidFill>
                <a:effectLst/>
                <a:ea typeface="Source Sans Pro" panose="020B0503030403020204" pitchFamily="34" charset="0"/>
                <a:cs typeface="Aptos" panose="020B0004020202020204" pitchFamily="34" charset="0"/>
              </a:rPr>
              <a:t>Working with the Chief Social Worker for Adults office and NHS E to address issues relating to lack of training/CPD for social workers in the NHS</a:t>
            </a:r>
          </a:p>
          <a:p>
            <a:pPr marL="342900" lvl="0" indent="-342900">
              <a:lnSpc>
                <a:spcPct val="107000"/>
              </a:lnSpc>
              <a:buFont typeface="Symbol" panose="05050102010706020507" pitchFamily="18" charset="2"/>
              <a:buChar char=""/>
            </a:pPr>
            <a:r>
              <a:rPr lang="en-GB" sz="3000" kern="100" dirty="0">
                <a:solidFill>
                  <a:srgbClr val="000000"/>
                </a:solidFill>
                <a:ea typeface="Source Sans Pro" panose="020B0503030403020204" pitchFamily="34" charset="0"/>
                <a:cs typeface="Aptos" panose="020B0004020202020204" pitchFamily="34" charset="0"/>
              </a:rPr>
              <a:t>Raised the issues of CPD funding with the Secretary of State for Health and Social Care</a:t>
            </a:r>
            <a:endParaRPr lang="en-GB" sz="3000" kern="100" dirty="0">
              <a:solidFill>
                <a:srgbClr val="000000"/>
              </a:solidFill>
              <a:effectLst/>
              <a:ea typeface="Source Sans Pro" panose="020B0503030403020204" pitchFamily="34" charset="0"/>
              <a:cs typeface="Aptos" panose="020B0004020202020204" pitchFamily="34" charset="0"/>
            </a:endParaRPr>
          </a:p>
          <a:p>
            <a:pPr>
              <a:lnSpc>
                <a:spcPct val="107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378728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41D6C5-11A3-85AA-04D4-1A0D20945734}"/>
              </a:ext>
            </a:extLst>
          </p:cNvPr>
          <p:cNvSpPr>
            <a:spLocks noGrp="1" noRot="1" noMove="1" noResize="1" noEditPoints="1" noAdjustHandles="1" noChangeArrowheads="1" noChangeShapeType="1"/>
          </p:cNvSpPr>
          <p:nvPr/>
        </p:nvSpPr>
        <p:spPr>
          <a:xfrm>
            <a:off x="8300720" y="4741568"/>
            <a:ext cx="3891280" cy="2113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EFD"/>
              </a:solidFill>
              <a:effectLst/>
              <a:uLnTx/>
              <a:uFillTx/>
              <a:latin typeface="Garamond" panose="02020404030301010803"/>
              <a:ea typeface="+mn-ea"/>
              <a:cs typeface="+mn-cs"/>
            </a:endParaRPr>
          </a:p>
        </p:txBody>
      </p:sp>
      <p:sp>
        <p:nvSpPr>
          <p:cNvPr id="2" name="Title 1">
            <a:extLst>
              <a:ext uri="{FF2B5EF4-FFF2-40B4-BE49-F238E27FC236}">
                <a16:creationId xmlns:a16="http://schemas.microsoft.com/office/drawing/2014/main" id="{EC852A37-704D-24C2-485E-C60A61754A0C}"/>
              </a:ext>
            </a:extLst>
          </p:cNvPr>
          <p:cNvSpPr>
            <a:spLocks noGrp="1"/>
          </p:cNvSpPr>
          <p:nvPr>
            <p:ph type="ctrTitle"/>
          </p:nvPr>
        </p:nvSpPr>
        <p:spPr>
          <a:xfrm>
            <a:off x="2038660" y="129064"/>
            <a:ext cx="9212918" cy="1471136"/>
          </a:xfrm>
        </p:spPr>
        <p:txBody>
          <a:bodyPr>
            <a:normAutofit/>
          </a:bodyPr>
          <a:lstStyle/>
          <a:p>
            <a:r>
              <a:rPr lang="en-GB" sz="4000" dirty="0">
                <a:solidFill>
                  <a:schemeClr val="accent1"/>
                </a:solidFill>
              </a:rPr>
              <a:t>And then there’s the Mental Health Bill to think about! What is BASW doing?</a:t>
            </a:r>
            <a:endParaRPr lang="en-US" sz="4000" dirty="0">
              <a:solidFill>
                <a:schemeClr val="accent1"/>
              </a:solidFill>
            </a:endParaRPr>
          </a:p>
        </p:txBody>
      </p:sp>
      <p:sp>
        <p:nvSpPr>
          <p:cNvPr id="3" name="Subtitle 2">
            <a:extLst>
              <a:ext uri="{FF2B5EF4-FFF2-40B4-BE49-F238E27FC236}">
                <a16:creationId xmlns:a16="http://schemas.microsoft.com/office/drawing/2014/main" id="{18FF2C5F-3DAE-A669-2006-F8AB1E98F5CC}"/>
              </a:ext>
            </a:extLst>
          </p:cNvPr>
          <p:cNvSpPr>
            <a:spLocks noGrp="1"/>
          </p:cNvSpPr>
          <p:nvPr>
            <p:ph type="subTitle" idx="1"/>
          </p:nvPr>
        </p:nvSpPr>
        <p:spPr>
          <a:xfrm>
            <a:off x="2038660" y="1812471"/>
            <a:ext cx="9212919" cy="4718958"/>
          </a:xfrm>
        </p:spPr>
        <p:txBody>
          <a:bodyPr>
            <a:normAutofit fontScale="92500" lnSpcReduction="10000"/>
          </a:bodyPr>
          <a:lstStyle/>
          <a:p>
            <a:pPr marL="342900" indent="-342900" algn="l">
              <a:lnSpc>
                <a:spcPct val="107000"/>
              </a:lnSpc>
              <a:buFont typeface="Arial" panose="020B0604020202020204" pitchFamily="34" charset="0"/>
              <a:buChar char="•"/>
            </a:pPr>
            <a:r>
              <a:rPr lang="en-GB" kern="100" dirty="0">
                <a:solidFill>
                  <a:srgbClr val="000000"/>
                </a:solidFill>
                <a:ea typeface="Source Sans Pro" panose="020B0503030403020204" pitchFamily="34" charset="0"/>
                <a:cs typeface="Aptos" panose="020B0004020202020204" pitchFamily="34" charset="0"/>
              </a:rPr>
              <a:t>Alongside ADASS and the AMHP Leads Network we have briefed and lobbied peers at every stage of the process in the Lords, proposing new amendments that will strengthen provisions around prevention and safeguards.</a:t>
            </a:r>
            <a:endParaRPr lang="en-GB" kern="100" dirty="0">
              <a:ea typeface="Source Sans Pro" panose="020B0503030403020204" pitchFamily="34" charset="0"/>
              <a:cs typeface="Times New Roman" panose="02020603050405020304" pitchFamily="18" charset="0"/>
            </a:endParaRPr>
          </a:p>
          <a:p>
            <a:pPr marL="342900" indent="-342900" algn="l">
              <a:lnSpc>
                <a:spcPct val="107000"/>
              </a:lnSpc>
              <a:spcAft>
                <a:spcPts val="800"/>
              </a:spcAft>
              <a:buFont typeface="Arial" panose="020B0604020202020204" pitchFamily="34" charset="0"/>
              <a:buChar char="•"/>
            </a:pPr>
            <a:r>
              <a:rPr lang="en-GB" kern="100" dirty="0">
                <a:solidFill>
                  <a:srgbClr val="000000"/>
                </a:solidFill>
                <a:ea typeface="Source Sans Pro" panose="020B0503030403020204" pitchFamily="34" charset="0"/>
                <a:cs typeface="Aptos" panose="020B0004020202020204" pitchFamily="34" charset="0"/>
              </a:rPr>
              <a:t>We have been similarly proactive with engaging with MPs now that the Bill has crossed to the Commons. </a:t>
            </a:r>
          </a:p>
          <a:p>
            <a:pPr marL="342900" indent="-342900" algn="l">
              <a:buFont typeface="Arial" panose="020B0604020202020204" pitchFamily="34" charset="0"/>
              <a:buChar char="•"/>
            </a:pPr>
            <a:r>
              <a:rPr lang="en-GB" dirty="0">
                <a:ea typeface="Source Sans Pro" panose="020B0503030403020204" pitchFamily="34" charset="0"/>
              </a:rPr>
              <a:t>Once the Bill receives Royal Ascent, attention will turn to implementation of the reforms, which is expected to take ten years to complete. This will include drafting, consulting and publishing a new Code of Practice by summer 2026, followed by training of staff. The reforms will then be phased in from 2027 onwards.</a:t>
            </a:r>
          </a:p>
          <a:p>
            <a:pPr marL="342900" indent="-342900" algn="l">
              <a:buFont typeface="Arial" panose="020B0604020202020204" pitchFamily="34" charset="0"/>
              <a:buChar char="•"/>
            </a:pPr>
            <a:r>
              <a:rPr lang="en-GB" dirty="0">
                <a:ea typeface="Source Sans Pro" panose="020B0503030403020204" pitchFamily="34" charset="0"/>
              </a:rPr>
              <a:t>BASW will support this process alongside partners, </a:t>
            </a:r>
            <a:r>
              <a:rPr lang="en-GB" dirty="0" err="1">
                <a:ea typeface="Source Sans Pro" panose="020B0503030403020204" pitchFamily="34" charset="0"/>
              </a:rPr>
              <a:t>i</a:t>
            </a:r>
            <a:r>
              <a:rPr lang="en-GB" dirty="0">
                <a:ea typeface="Source Sans Pro" panose="020B0503030403020204" pitchFamily="34" charset="0"/>
              </a:rPr>
              <a:t> communicating changes to members and acting as a conduit between the profession and DHSC.  </a:t>
            </a:r>
          </a:p>
          <a:p>
            <a:endParaRPr lang="en-US" dirty="0"/>
          </a:p>
        </p:txBody>
      </p:sp>
    </p:spTree>
    <p:extLst>
      <p:ext uri="{BB962C8B-B14F-4D97-AF65-F5344CB8AC3E}">
        <p14:creationId xmlns:p14="http://schemas.microsoft.com/office/powerpoint/2010/main" val="1954844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98B06-B8C9-FA36-B699-2F1A45E11441}"/>
              </a:ext>
            </a:extLst>
          </p:cNvPr>
          <p:cNvSpPr>
            <a:spLocks noGrp="1"/>
          </p:cNvSpPr>
          <p:nvPr>
            <p:ph type="title"/>
          </p:nvPr>
        </p:nvSpPr>
        <p:spPr>
          <a:xfrm>
            <a:off x="2010007" y="0"/>
            <a:ext cx="9212127" cy="1325563"/>
          </a:xfrm>
        </p:spPr>
        <p:txBody>
          <a:bodyPr/>
          <a:lstStyle/>
          <a:p>
            <a:r>
              <a:rPr lang="en-GB" dirty="0">
                <a:solidFill>
                  <a:schemeClr val="accent1"/>
                </a:solidFill>
              </a:rPr>
              <a:t>What are we saying?</a:t>
            </a:r>
          </a:p>
        </p:txBody>
      </p:sp>
      <p:sp>
        <p:nvSpPr>
          <p:cNvPr id="3" name="Content Placeholder 2">
            <a:extLst>
              <a:ext uri="{FF2B5EF4-FFF2-40B4-BE49-F238E27FC236}">
                <a16:creationId xmlns:a16="http://schemas.microsoft.com/office/drawing/2014/main" id="{D002E48E-BB5C-D5DD-6A8C-1F909E1F5A28}"/>
              </a:ext>
            </a:extLst>
          </p:cNvPr>
          <p:cNvSpPr>
            <a:spLocks noGrp="1"/>
          </p:cNvSpPr>
          <p:nvPr>
            <p:ph idx="1"/>
          </p:nvPr>
        </p:nvSpPr>
        <p:spPr>
          <a:xfrm>
            <a:off x="2010007" y="1095153"/>
            <a:ext cx="9212127" cy="4919885"/>
          </a:xfrm>
        </p:spPr>
        <p:txBody>
          <a:bodyPr>
            <a:normAutofit/>
          </a:bodyPr>
          <a:lstStyle/>
          <a:p>
            <a:pPr marL="342900" lvl="0" indent="-342900">
              <a:lnSpc>
                <a:spcPct val="107000"/>
              </a:lnSpc>
              <a:buFont typeface="Symbol" panose="05050102010706020507" pitchFamily="18" charset="2"/>
              <a:buChar char=""/>
            </a:pPr>
            <a:r>
              <a:rPr lang="en-GB" sz="1800" kern="100" dirty="0">
                <a:solidFill>
                  <a:srgbClr val="000000"/>
                </a:solidFill>
                <a:effectLst/>
                <a:ea typeface="Source Sans Pro" panose="020B0503030403020204" pitchFamily="34" charset="0"/>
                <a:cs typeface="Aptos" panose="020B0004020202020204" pitchFamily="34" charset="0"/>
              </a:rPr>
              <a:t>A stronger emphasis on prevention</a:t>
            </a:r>
            <a:endParaRPr lang="en-GB" sz="1800" kern="100" dirty="0">
              <a:effectLst/>
              <a:ea typeface="Source Sans Pro" panose="020B0503030403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dirty="0">
                <a:solidFill>
                  <a:srgbClr val="000000"/>
                </a:solidFill>
                <a:effectLst/>
                <a:ea typeface="Source Sans Pro" panose="020B0503030403020204" pitchFamily="34" charset="0"/>
                <a:cs typeface="Aptos" panose="020B0004020202020204" pitchFamily="34" charset="0"/>
              </a:rPr>
              <a:t>Challenging practicalities associated with appointing  the Nominated Person (NP) role</a:t>
            </a:r>
          </a:p>
          <a:p>
            <a:pPr marL="342900" lvl="0" indent="-342900">
              <a:lnSpc>
                <a:spcPct val="107000"/>
              </a:lnSpc>
              <a:buFont typeface="Symbol" panose="05050102010706020507" pitchFamily="18" charset="2"/>
              <a:buChar char=""/>
            </a:pPr>
            <a:r>
              <a:rPr lang="en-GB" sz="1800" kern="100" dirty="0">
                <a:solidFill>
                  <a:srgbClr val="000000"/>
                </a:solidFill>
                <a:ea typeface="Source Sans Pro" panose="020B0503030403020204" pitchFamily="34" charset="0"/>
                <a:cs typeface="Aptos" panose="020B0004020202020204" pitchFamily="34" charset="0"/>
              </a:rPr>
              <a:t>Lobbying for a framework to support AMHPs with </a:t>
            </a:r>
            <a:r>
              <a:rPr lang="en-GB" sz="1800" kern="100" dirty="0">
                <a:solidFill>
                  <a:srgbClr val="000000"/>
                </a:solidFill>
                <a:effectLst/>
                <a:ea typeface="Source Sans Pro" panose="020B0503030403020204" pitchFamily="34" charset="0"/>
                <a:cs typeface="Aptos" panose="020B0004020202020204" pitchFamily="34" charset="0"/>
              </a:rPr>
              <a:t>Nominated Persons for under-18s </a:t>
            </a:r>
          </a:p>
          <a:p>
            <a:pPr marL="342900" indent="-342900">
              <a:lnSpc>
                <a:spcPct val="107000"/>
              </a:lnSpc>
              <a:buFont typeface="Symbol" panose="05050102010706020507" pitchFamily="18" charset="2"/>
              <a:buChar char=""/>
            </a:pPr>
            <a:r>
              <a:rPr lang="en-GB" sz="1800" kern="100" dirty="0">
                <a:effectLst/>
                <a:ea typeface="Source Sans Pro" panose="020B0503030403020204" pitchFamily="34" charset="0"/>
                <a:cs typeface="Times New Roman" panose="02020603050405020304" pitchFamily="18" charset="0"/>
              </a:rPr>
              <a:t>Lobbying with regard to</a:t>
            </a:r>
            <a:r>
              <a:rPr lang="en-GB" sz="1800" kern="100" dirty="0">
                <a:ea typeface="Source Sans Pro" panose="020B0503030403020204" pitchFamily="34" charset="0"/>
                <a:cs typeface="Times New Roman" panose="02020603050405020304" pitchFamily="18" charset="0"/>
              </a:rPr>
              <a:t> Community Treatment Orders</a:t>
            </a:r>
            <a:endParaRPr lang="en-GB" sz="1800" kern="100" dirty="0">
              <a:effectLst/>
              <a:ea typeface="Source Sans Pro" panose="020B050303040302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1800" dirty="0">
                <a:solidFill>
                  <a:srgbClr val="000000"/>
                </a:solidFill>
                <a:effectLst/>
                <a:ea typeface="Source Sans Pro" panose="020B0503030403020204" pitchFamily="34" charset="0"/>
              </a:rPr>
              <a:t>Lobbying for greater emphasis on the impact of inequalities on both the causes and treatment of mental health.</a:t>
            </a:r>
            <a:endParaRPr lang="en-GB" sz="1800" kern="100" dirty="0">
              <a:solidFill>
                <a:srgbClr val="000000"/>
              </a:solidFill>
              <a:effectLst/>
              <a:ea typeface="Source Sans Pro" panose="020B0503030403020204" pitchFamily="34" charset="0"/>
              <a:cs typeface="Aptos" panose="020B0004020202020204" pitchFamily="34" charset="0"/>
            </a:endParaRPr>
          </a:p>
          <a:p>
            <a:pPr marL="342900" lvl="0" indent="-342900">
              <a:lnSpc>
                <a:spcPct val="107000"/>
              </a:lnSpc>
              <a:buFont typeface="Symbol" panose="05050102010706020507" pitchFamily="18" charset="2"/>
              <a:buChar char=""/>
            </a:pPr>
            <a:r>
              <a:rPr lang="en-GB" sz="1800" kern="100" dirty="0">
                <a:solidFill>
                  <a:srgbClr val="000000"/>
                </a:solidFill>
                <a:effectLst/>
                <a:ea typeface="Source Sans Pro" panose="020B0503030403020204" pitchFamily="34" charset="0"/>
                <a:cs typeface="Aptos" panose="020B0004020202020204" pitchFamily="34" charset="0"/>
              </a:rPr>
              <a:t>Including AMHPs in S3 renewals </a:t>
            </a:r>
            <a:endParaRPr lang="en-GB" sz="1800" kern="100" dirty="0">
              <a:effectLst/>
              <a:ea typeface="Source Sans Pro" panose="020B0503030403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dirty="0">
                <a:solidFill>
                  <a:srgbClr val="000000"/>
                </a:solidFill>
                <a:effectLst/>
                <a:ea typeface="Source Sans Pro" panose="020B0503030403020204" pitchFamily="34" charset="0"/>
                <a:cs typeface="Aptos" panose="020B0004020202020204" pitchFamily="34" charset="0"/>
              </a:rPr>
              <a:t>Opposing extending S135/136 powers </a:t>
            </a:r>
          </a:p>
          <a:p>
            <a:pPr marL="342900" lvl="0" indent="-342900">
              <a:lnSpc>
                <a:spcPct val="107000"/>
              </a:lnSpc>
              <a:buFont typeface="Symbol" panose="05050102010706020507" pitchFamily="18" charset="2"/>
              <a:buChar char=""/>
            </a:pPr>
            <a:r>
              <a:rPr lang="en-GB" sz="1800" kern="100" dirty="0">
                <a:solidFill>
                  <a:srgbClr val="000000"/>
                </a:solidFill>
                <a:effectLst/>
                <a:ea typeface="Source Sans Pro" panose="020B0503030403020204" pitchFamily="34" charset="0"/>
                <a:cs typeface="Aptos" panose="020B0004020202020204" pitchFamily="34" charset="0"/>
              </a:rPr>
              <a:t>Addressing delays in </a:t>
            </a:r>
            <a:r>
              <a:rPr lang="en-GB" sz="1800" kern="100" dirty="0" err="1">
                <a:solidFill>
                  <a:srgbClr val="000000"/>
                </a:solidFill>
                <a:effectLst/>
                <a:ea typeface="Source Sans Pro" panose="020B0503030403020204" pitchFamily="34" charset="0"/>
                <a:cs typeface="Aptos" panose="020B0004020202020204" pitchFamily="34" charset="0"/>
              </a:rPr>
              <a:t>DoLS</a:t>
            </a:r>
            <a:r>
              <a:rPr lang="en-GB" sz="1800" kern="100" dirty="0">
                <a:solidFill>
                  <a:srgbClr val="000000"/>
                </a:solidFill>
                <a:effectLst/>
                <a:ea typeface="Source Sans Pro" panose="020B0503030403020204" pitchFamily="34" charset="0"/>
                <a:cs typeface="Aptos" panose="020B0004020202020204" pitchFamily="34" charset="0"/>
              </a:rPr>
              <a:t> assessments</a:t>
            </a:r>
            <a:endParaRPr lang="en-GB" sz="1800" kern="100" dirty="0">
              <a:effectLst/>
              <a:ea typeface="Source Sans Pro" panose="020B0503030403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dirty="0">
                <a:solidFill>
                  <a:srgbClr val="000000"/>
                </a:solidFill>
                <a:effectLst/>
                <a:ea typeface="Source Sans Pro" panose="020B0503030403020204" pitchFamily="34" charset="0"/>
                <a:cs typeface="Aptos" panose="020B0004020202020204" pitchFamily="34" charset="0"/>
              </a:rPr>
              <a:t>Extend S5 to include A&amp;E and other places of safety</a:t>
            </a:r>
            <a:endParaRPr lang="en-GB" sz="1800" kern="100" dirty="0">
              <a:effectLst/>
              <a:ea typeface="Source Sans Pro" panose="020B0503030403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kern="100" dirty="0">
                <a:solidFill>
                  <a:srgbClr val="000000"/>
                </a:solidFill>
                <a:effectLst/>
                <a:ea typeface="Source Sans Pro" panose="020B0503030403020204" pitchFamily="34" charset="0"/>
                <a:cs typeface="Aptos" panose="020B0004020202020204" pitchFamily="34" charset="0"/>
              </a:rPr>
              <a:t>Provision of treatment as a public function</a:t>
            </a:r>
            <a:endParaRPr lang="en-GB" dirty="0">
              <a:ea typeface="Source Sans Pro" panose="020B0503030403020204" pitchFamily="34" charset="0"/>
            </a:endParaRPr>
          </a:p>
        </p:txBody>
      </p:sp>
    </p:spTree>
    <p:extLst>
      <p:ext uri="{BB962C8B-B14F-4D97-AF65-F5344CB8AC3E}">
        <p14:creationId xmlns:p14="http://schemas.microsoft.com/office/powerpoint/2010/main" val="2331750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41D6C5-11A3-85AA-04D4-1A0D20945734}"/>
              </a:ext>
            </a:extLst>
          </p:cNvPr>
          <p:cNvSpPr>
            <a:spLocks noGrp="1" noRot="1" noMove="1" noResize="1" noEditPoints="1" noAdjustHandles="1" noChangeArrowheads="1" noChangeShapeType="1"/>
          </p:cNvSpPr>
          <p:nvPr/>
        </p:nvSpPr>
        <p:spPr>
          <a:xfrm>
            <a:off x="8300720" y="4741568"/>
            <a:ext cx="3891280" cy="2113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EFD"/>
              </a:solidFill>
              <a:effectLst/>
              <a:uLnTx/>
              <a:uFillTx/>
              <a:latin typeface="Garamond" panose="02020404030301010803"/>
              <a:ea typeface="+mn-ea"/>
              <a:cs typeface="+mn-cs"/>
            </a:endParaRPr>
          </a:p>
        </p:txBody>
      </p:sp>
      <p:sp>
        <p:nvSpPr>
          <p:cNvPr id="2" name="Title 1">
            <a:extLst>
              <a:ext uri="{FF2B5EF4-FFF2-40B4-BE49-F238E27FC236}">
                <a16:creationId xmlns:a16="http://schemas.microsoft.com/office/drawing/2014/main" id="{EC852A37-704D-24C2-485E-C60A61754A0C}"/>
              </a:ext>
            </a:extLst>
          </p:cNvPr>
          <p:cNvSpPr>
            <a:spLocks noGrp="1"/>
          </p:cNvSpPr>
          <p:nvPr>
            <p:ph type="ctrTitle"/>
          </p:nvPr>
        </p:nvSpPr>
        <p:spPr>
          <a:xfrm>
            <a:off x="2038662" y="114300"/>
            <a:ext cx="9212918" cy="816429"/>
          </a:xfrm>
        </p:spPr>
        <p:txBody>
          <a:bodyPr>
            <a:normAutofit fontScale="90000"/>
          </a:bodyPr>
          <a:lstStyle/>
          <a:p>
            <a:r>
              <a:rPr lang="en-US" dirty="0">
                <a:solidFill>
                  <a:schemeClr val="accent1"/>
                </a:solidFill>
              </a:rPr>
              <a:t>What have we achieved?</a:t>
            </a:r>
          </a:p>
        </p:txBody>
      </p:sp>
      <p:sp>
        <p:nvSpPr>
          <p:cNvPr id="6" name="Content Placeholder 2">
            <a:extLst>
              <a:ext uri="{FF2B5EF4-FFF2-40B4-BE49-F238E27FC236}">
                <a16:creationId xmlns:a16="http://schemas.microsoft.com/office/drawing/2014/main" id="{B9D31D2B-2F5A-8BCB-0AA9-539CDAB0F943}"/>
              </a:ext>
            </a:extLst>
          </p:cNvPr>
          <p:cNvSpPr>
            <a:spLocks noGrp="1"/>
          </p:cNvSpPr>
          <p:nvPr>
            <p:ph type="subTitle" idx="1"/>
          </p:nvPr>
        </p:nvSpPr>
        <p:spPr>
          <a:xfrm>
            <a:off x="2038350" y="930729"/>
            <a:ext cx="9213850" cy="5812971"/>
          </a:xfrm>
        </p:spPr>
        <p:txBody>
          <a:bodyPr>
            <a:normAutofit fontScale="92500" lnSpcReduction="10000"/>
          </a:bodyPr>
          <a:lstStyle/>
          <a:p>
            <a:pPr algn="l"/>
            <a:r>
              <a:rPr lang="en-GB" b="1" dirty="0"/>
              <a:t>Within the Bill itself, we have successfully persuaded the government to:</a:t>
            </a:r>
          </a:p>
          <a:p>
            <a:pPr marL="342900" indent="-342900" algn="l">
              <a:buFont typeface="Arial" panose="020B0604020202020204" pitchFamily="34" charset="0"/>
              <a:buChar char="•"/>
            </a:pPr>
            <a:r>
              <a:rPr lang="en-GB" dirty="0"/>
              <a:t>Remove the requirement for the Nominated Person’s signature to be witnessed</a:t>
            </a:r>
          </a:p>
          <a:p>
            <a:pPr marL="342900" indent="-342900" algn="l">
              <a:buFont typeface="Arial" panose="020B0604020202020204" pitchFamily="34" charset="0"/>
              <a:buChar char="•"/>
            </a:pPr>
            <a:r>
              <a:rPr lang="en-GB" dirty="0"/>
              <a:t>To not give S135/136 powers to professions beyond the police</a:t>
            </a:r>
          </a:p>
          <a:p>
            <a:pPr marL="342900" indent="-342900" algn="l">
              <a:buFont typeface="Arial" panose="020B0604020202020204" pitchFamily="34" charset="0"/>
              <a:buChar char="•"/>
            </a:pPr>
            <a:r>
              <a:rPr lang="en-GB" dirty="0"/>
              <a:t>To extend the Human Rights Act to care providers</a:t>
            </a:r>
          </a:p>
          <a:p>
            <a:pPr marL="342900" indent="-342900" algn="l">
              <a:buFont typeface="Arial" panose="020B0604020202020204" pitchFamily="34" charset="0"/>
              <a:buChar char="•"/>
            </a:pPr>
            <a:r>
              <a:rPr lang="en-GB" dirty="0"/>
              <a:t>Secured an undertaking from Ministers to explore the viability of extending section five to include A&amp;E settings. </a:t>
            </a:r>
          </a:p>
          <a:p>
            <a:pPr marL="342900" indent="-342900" algn="l">
              <a:buFont typeface="Arial" panose="020B0604020202020204" pitchFamily="34" charset="0"/>
              <a:buChar char="•"/>
            </a:pPr>
            <a:r>
              <a:rPr lang="en-GB" dirty="0"/>
              <a:t>While our proposed new clause placing a duty on local authorities to promote good mental wellbeing was not accepted, the government recognised our arguments around a greater focus on prevention and announced a package of investment in community mental health support </a:t>
            </a:r>
          </a:p>
          <a:p>
            <a:pPr marL="342900" indent="-342900" algn="l">
              <a:buFont typeface="Arial" panose="020B0604020202020204" pitchFamily="34" charset="0"/>
              <a:buChar char="•"/>
            </a:pPr>
            <a:r>
              <a:rPr lang="en-GB" dirty="0"/>
              <a:t>We also sought clarity from the Minister for Care on the government’s intentions around implementing the Liberty Protection Safeguards scheme. We have since followed this up with a letter to Mr Kinnock, which you can read </a:t>
            </a:r>
            <a:r>
              <a:rPr lang="en-GB" u="sng" dirty="0">
                <a:hlinkClick r:id="rId3"/>
              </a:rPr>
              <a:t>here</a:t>
            </a:r>
            <a:r>
              <a:rPr lang="en-GB" dirty="0"/>
              <a:t>. </a:t>
            </a:r>
          </a:p>
          <a:p>
            <a:pPr marL="342900" indent="-342900" algn="l">
              <a:buFont typeface="Arial" panose="020B0604020202020204" pitchFamily="34" charset="0"/>
              <a:buChar char="•"/>
            </a:pPr>
            <a:r>
              <a:rPr lang="en-GB" dirty="0"/>
              <a:t>For a more detailed outline of the above, you can read our news article </a:t>
            </a:r>
            <a:r>
              <a:rPr lang="en-GB" u="sng" dirty="0">
                <a:hlinkClick r:id="rId4"/>
              </a:rPr>
              <a:t>here</a:t>
            </a:r>
            <a:r>
              <a:rPr lang="en-GB" dirty="0"/>
              <a:t>.</a:t>
            </a:r>
          </a:p>
          <a:p>
            <a:endParaRPr lang="en-GB" dirty="0"/>
          </a:p>
        </p:txBody>
      </p:sp>
    </p:spTree>
    <p:extLst>
      <p:ext uri="{BB962C8B-B14F-4D97-AF65-F5344CB8AC3E}">
        <p14:creationId xmlns:p14="http://schemas.microsoft.com/office/powerpoint/2010/main" val="2279009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AB5F8-E72A-A793-EC49-E30261A824F8}"/>
              </a:ext>
            </a:extLst>
          </p:cNvPr>
          <p:cNvSpPr>
            <a:spLocks noGrp="1"/>
          </p:cNvSpPr>
          <p:nvPr>
            <p:ph type="title"/>
          </p:nvPr>
        </p:nvSpPr>
        <p:spPr>
          <a:xfrm>
            <a:off x="2010007" y="-191385"/>
            <a:ext cx="9212127" cy="1531088"/>
          </a:xfrm>
        </p:spPr>
        <p:txBody>
          <a:bodyPr/>
          <a:lstStyle/>
          <a:p>
            <a:r>
              <a:rPr lang="en-GB" dirty="0">
                <a:solidFill>
                  <a:schemeClr val="accent1"/>
                </a:solidFill>
                <a:latin typeface="Aptos" panose="020B0004020202020204" pitchFamily="34" charset="0"/>
              </a:rPr>
              <a:t>Will the Bill lead to change?</a:t>
            </a:r>
          </a:p>
        </p:txBody>
      </p:sp>
      <p:sp>
        <p:nvSpPr>
          <p:cNvPr id="3" name="Content Placeholder 2">
            <a:extLst>
              <a:ext uri="{FF2B5EF4-FFF2-40B4-BE49-F238E27FC236}">
                <a16:creationId xmlns:a16="http://schemas.microsoft.com/office/drawing/2014/main" id="{F335F5D4-7D7C-9CEF-EB28-A4D66A49F45D}"/>
              </a:ext>
            </a:extLst>
          </p:cNvPr>
          <p:cNvSpPr>
            <a:spLocks noGrp="1"/>
          </p:cNvSpPr>
          <p:nvPr>
            <p:ph idx="1"/>
          </p:nvPr>
        </p:nvSpPr>
        <p:spPr>
          <a:xfrm>
            <a:off x="1867132" y="770860"/>
            <a:ext cx="10034356" cy="5550195"/>
          </a:xfrm>
        </p:spPr>
        <p:txBody>
          <a:bodyPr>
            <a:normAutofit/>
          </a:bodyPr>
          <a:lstStyle/>
          <a:p>
            <a:pPr>
              <a:lnSpc>
                <a:spcPct val="107000"/>
              </a:lnSpc>
              <a:spcAft>
                <a:spcPts val="800"/>
              </a:spcAft>
            </a:pPr>
            <a:r>
              <a:rPr lang="en-GB" sz="2400" kern="100" dirty="0">
                <a:effectLst/>
                <a:ea typeface="Source Sans Pro" panose="020B0503030403020204" pitchFamily="34" charset="0"/>
                <a:cs typeface="Times New Roman" panose="02020603050405020304" pitchFamily="18" charset="0"/>
              </a:rPr>
              <a:t>The Bill’s proposal to introduce a 28-day limit for which people with a learning disability and autism can be detained has been welcomed by campaign groups. However, </a:t>
            </a:r>
            <a:r>
              <a:rPr lang="en-GB" sz="2400" kern="100" dirty="0">
                <a:effectLst/>
                <a:highlight>
                  <a:srgbClr val="FFFF00"/>
                </a:highlight>
                <a:ea typeface="Source Sans Pro" panose="020B0503030403020204" pitchFamily="34" charset="0"/>
                <a:cs typeface="Times New Roman" panose="02020603050405020304" pitchFamily="18" charset="0"/>
              </a:rPr>
              <a:t>this proposal comes with a caveat: the policy only applies to those who do not have a cooccurring mental health condition.</a:t>
            </a:r>
            <a:endParaRPr lang="en-GB" sz="2400" kern="100" dirty="0">
              <a:effectLst/>
              <a:ea typeface="Source Sans Pro" panose="020B0503030403020204" pitchFamily="34" charset="0"/>
              <a:cs typeface="Times New Roman" panose="02020603050405020304" pitchFamily="18" charset="0"/>
            </a:endParaRPr>
          </a:p>
          <a:p>
            <a:pPr>
              <a:lnSpc>
                <a:spcPct val="107000"/>
              </a:lnSpc>
              <a:spcAft>
                <a:spcPts val="800"/>
              </a:spcAft>
            </a:pPr>
            <a:r>
              <a:rPr lang="en-GB" sz="2400" kern="100" dirty="0">
                <a:effectLst/>
                <a:ea typeface="Source Sans Pro" panose="020B0503030403020204" pitchFamily="34" charset="0"/>
                <a:cs typeface="Times New Roman" panose="02020603050405020304" pitchFamily="18" charset="0"/>
              </a:rPr>
              <a:t>Concerns have also been raised about effective discharge processes and the lack of the right community-based support. </a:t>
            </a:r>
          </a:p>
          <a:p>
            <a:pPr>
              <a:lnSpc>
                <a:spcPct val="107000"/>
              </a:lnSpc>
              <a:spcAft>
                <a:spcPts val="800"/>
              </a:spcAft>
            </a:pPr>
            <a:r>
              <a:rPr lang="en-GB" sz="2400" kern="100" dirty="0">
                <a:effectLst/>
                <a:ea typeface="Source Sans Pro" panose="020B0503030403020204" pitchFamily="34" charset="0"/>
                <a:cs typeface="Times New Roman" panose="02020603050405020304" pitchFamily="18" charset="0"/>
              </a:rPr>
              <a:t>Access to s117 aftercare will be limited if detained under alternative legislation: MCA and DOLS</a:t>
            </a:r>
          </a:p>
          <a:p>
            <a:pPr>
              <a:lnSpc>
                <a:spcPct val="107000"/>
              </a:lnSpc>
              <a:spcAft>
                <a:spcPts val="800"/>
              </a:spcAft>
            </a:pPr>
            <a:r>
              <a:rPr lang="en-GB" sz="2400" kern="100" dirty="0">
                <a:effectLst/>
                <a:ea typeface="Source Sans Pro" panose="020B0503030403020204" pitchFamily="34" charset="0"/>
                <a:cs typeface="Times New Roman" panose="02020603050405020304" pitchFamily="18" charset="0"/>
              </a:rPr>
              <a:t>The </a:t>
            </a:r>
            <a:r>
              <a:rPr lang="en-GB" sz="2400" kern="100" dirty="0">
                <a:ea typeface="Source Sans Pro" panose="020B0503030403020204" pitchFamily="34" charset="0"/>
                <a:cs typeface="Times New Roman" panose="02020603050405020304" pitchFamily="18" charset="0"/>
              </a:rPr>
              <a:t>disproportionate use of CTOs with racialised communities will not be addressed via measures in this Bill</a:t>
            </a:r>
            <a:endParaRPr lang="en-GB" sz="2400" kern="100" dirty="0">
              <a:effectLst/>
              <a:ea typeface="Source Sans Pro" panose="020B0503030403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810860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41D6C5-11A3-85AA-04D4-1A0D20945734}"/>
              </a:ext>
            </a:extLst>
          </p:cNvPr>
          <p:cNvSpPr>
            <a:spLocks noGrp="1" noRot="1" noMove="1" noResize="1" noEditPoints="1" noAdjustHandles="1" noChangeArrowheads="1" noChangeShapeType="1"/>
          </p:cNvSpPr>
          <p:nvPr/>
        </p:nvSpPr>
        <p:spPr>
          <a:xfrm>
            <a:off x="8300720" y="4741568"/>
            <a:ext cx="3891280" cy="2113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EFD"/>
              </a:solidFill>
              <a:effectLst/>
              <a:uLnTx/>
              <a:uFillTx/>
              <a:latin typeface="Garamond" panose="02020404030301010803"/>
              <a:ea typeface="+mn-ea"/>
              <a:cs typeface="+mn-cs"/>
            </a:endParaRPr>
          </a:p>
        </p:txBody>
      </p:sp>
      <p:sp>
        <p:nvSpPr>
          <p:cNvPr id="2" name="Title 1">
            <a:extLst>
              <a:ext uri="{FF2B5EF4-FFF2-40B4-BE49-F238E27FC236}">
                <a16:creationId xmlns:a16="http://schemas.microsoft.com/office/drawing/2014/main" id="{EC852A37-704D-24C2-485E-C60A61754A0C}"/>
              </a:ext>
            </a:extLst>
          </p:cNvPr>
          <p:cNvSpPr>
            <a:spLocks noGrp="1"/>
          </p:cNvSpPr>
          <p:nvPr>
            <p:ph type="ctrTitle"/>
          </p:nvPr>
        </p:nvSpPr>
        <p:spPr>
          <a:xfrm>
            <a:off x="2038659" y="0"/>
            <a:ext cx="9212918" cy="1498804"/>
          </a:xfrm>
        </p:spPr>
        <p:txBody>
          <a:bodyPr>
            <a:normAutofit/>
          </a:bodyPr>
          <a:lstStyle/>
          <a:p>
            <a:r>
              <a:rPr lang="en-GB" sz="4800" dirty="0">
                <a:solidFill>
                  <a:schemeClr val="accent1"/>
                </a:solidFill>
              </a:rPr>
              <a:t>Scope for SW contribution to the NHS 10 yr plan</a:t>
            </a:r>
            <a:endParaRPr lang="en-US" sz="4800" dirty="0">
              <a:solidFill>
                <a:schemeClr val="accent1"/>
              </a:solidFill>
            </a:endParaRPr>
          </a:p>
        </p:txBody>
      </p:sp>
      <p:sp>
        <p:nvSpPr>
          <p:cNvPr id="7" name="Subtitle 6">
            <a:extLst>
              <a:ext uri="{FF2B5EF4-FFF2-40B4-BE49-F238E27FC236}">
                <a16:creationId xmlns:a16="http://schemas.microsoft.com/office/drawing/2014/main" id="{56392FC9-7643-486B-47AB-D787FF7B1EBE}"/>
              </a:ext>
            </a:extLst>
          </p:cNvPr>
          <p:cNvSpPr>
            <a:spLocks noGrp="1"/>
          </p:cNvSpPr>
          <p:nvPr>
            <p:ph type="subTitle" idx="1"/>
          </p:nvPr>
        </p:nvSpPr>
        <p:spPr>
          <a:xfrm>
            <a:off x="2038659" y="1498804"/>
            <a:ext cx="4656055" cy="51800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342900" indent="-342900" algn="l">
              <a:buFont typeface="Arial" panose="020B0604020202020204" pitchFamily="34" charset="0"/>
              <a:buChar char="•"/>
            </a:pPr>
            <a:r>
              <a:rPr lang="en-GB" sz="2000" dirty="0"/>
              <a:t>Distinctive skills - assessment of needs</a:t>
            </a:r>
          </a:p>
          <a:p>
            <a:pPr marL="342900" indent="-342900" algn="l">
              <a:buFont typeface="Arial" panose="020B0604020202020204" pitchFamily="34" charset="0"/>
              <a:buChar char="•"/>
            </a:pPr>
            <a:r>
              <a:rPr lang="en-GB" sz="2000" dirty="0"/>
              <a:t>Fulfilling legal duties including safeguarding</a:t>
            </a:r>
          </a:p>
          <a:p>
            <a:pPr marL="342900" indent="-342900" algn="l">
              <a:buFont typeface="Arial" panose="020B0604020202020204" pitchFamily="34" charset="0"/>
              <a:buChar char="•"/>
            </a:pPr>
            <a:r>
              <a:rPr lang="en-GB" sz="2000" dirty="0"/>
              <a:t>Advocating for equity and upholding human rights</a:t>
            </a:r>
          </a:p>
          <a:p>
            <a:pPr marL="342900" indent="-342900" algn="l">
              <a:buFont typeface="Arial" panose="020B0604020202020204" pitchFamily="34" charset="0"/>
              <a:buChar char="•"/>
            </a:pPr>
            <a:r>
              <a:rPr lang="en-GB" sz="2000" dirty="0"/>
              <a:t>Ensuring people and families have access to appropriate support and services</a:t>
            </a:r>
          </a:p>
          <a:p>
            <a:pPr marL="342900" indent="-342900" algn="l">
              <a:buFont typeface="Arial" panose="020B0604020202020204" pitchFamily="34" charset="0"/>
              <a:buChar char="•"/>
            </a:pPr>
            <a:r>
              <a:rPr lang="en-GB" sz="2000" dirty="0"/>
              <a:t>Sharing experiences of and developing new uses of digital offers</a:t>
            </a:r>
          </a:p>
        </p:txBody>
      </p:sp>
      <p:sp>
        <p:nvSpPr>
          <p:cNvPr id="8" name="Oval 7">
            <a:extLst>
              <a:ext uri="{FF2B5EF4-FFF2-40B4-BE49-F238E27FC236}">
                <a16:creationId xmlns:a16="http://schemas.microsoft.com/office/drawing/2014/main" id="{1886CA84-3A65-98F5-0FF4-417250595E43}"/>
              </a:ext>
            </a:extLst>
          </p:cNvPr>
          <p:cNvSpPr/>
          <p:nvPr/>
        </p:nvSpPr>
        <p:spPr>
          <a:xfrm>
            <a:off x="7060973" y="1423828"/>
            <a:ext cx="4864554" cy="5180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FFFEFD"/>
                </a:solidFill>
                <a:effectLst/>
                <a:uLnTx/>
                <a:uFillTx/>
                <a:latin typeface="Garamond" panose="02020404030301010803"/>
                <a:ea typeface="+mn-ea"/>
                <a:cs typeface="+mn-cs"/>
              </a:rPr>
              <a:t>Unique expertise in addressing the holistic needs of people, which is crucial in community-based models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FFFEFD"/>
                </a:solidFill>
                <a:effectLst/>
                <a:uLnTx/>
                <a:uFillTx/>
                <a:latin typeface="Garamond" panose="02020404030301010803"/>
                <a:ea typeface="+mn-ea"/>
                <a:cs typeface="+mn-cs"/>
              </a:rPr>
              <a:t>Strengthening the role of social workers in preventative and early intervention work promotes wellbeing and resilience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FFFEFD"/>
                </a:solidFill>
                <a:effectLst/>
                <a:uLnTx/>
                <a:uFillTx/>
                <a:latin typeface="Garamond" panose="02020404030301010803"/>
                <a:ea typeface="+mn-ea"/>
                <a:cs typeface="+mn-cs"/>
              </a:rPr>
              <a:t>Intersectional approach which considers wider societal determinant </a:t>
            </a:r>
            <a:r>
              <a:rPr kumimoji="0" lang="en-GB" sz="2400" b="0" i="0" u="none" strike="noStrike" kern="1200" cap="none" spc="0" normalizeH="0" baseline="0" noProof="0" dirty="0">
                <a:ln>
                  <a:noFill/>
                </a:ln>
                <a:solidFill>
                  <a:srgbClr val="FFFEFD"/>
                </a:solidFill>
                <a:effectLst/>
                <a:uLnTx/>
                <a:uFillTx/>
                <a:latin typeface="Garamond" panose="02020404030301010803"/>
                <a:ea typeface="+mn-ea"/>
                <a:cs typeface="+mn-cs"/>
              </a:rPr>
              <a:t>factors</a:t>
            </a:r>
          </a:p>
        </p:txBody>
      </p:sp>
    </p:spTree>
    <p:extLst>
      <p:ext uri="{BB962C8B-B14F-4D97-AF65-F5344CB8AC3E}">
        <p14:creationId xmlns:p14="http://schemas.microsoft.com/office/powerpoint/2010/main" val="2279170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C62F-C098-CDDF-7726-644188B7089E}"/>
              </a:ext>
            </a:extLst>
          </p:cNvPr>
          <p:cNvSpPr>
            <a:spLocks noGrp="1"/>
          </p:cNvSpPr>
          <p:nvPr>
            <p:ph type="title"/>
          </p:nvPr>
        </p:nvSpPr>
        <p:spPr/>
        <p:txBody>
          <a:bodyPr/>
          <a:lstStyle/>
          <a:p>
            <a:r>
              <a:rPr lang="en-GB" dirty="0">
                <a:solidFill>
                  <a:schemeClr val="tx2"/>
                </a:solidFill>
              </a:rPr>
              <a:t>USE  YOUR  VOICE </a:t>
            </a:r>
          </a:p>
        </p:txBody>
      </p:sp>
      <p:sp>
        <p:nvSpPr>
          <p:cNvPr id="3" name="Content Placeholder 2">
            <a:extLst>
              <a:ext uri="{FF2B5EF4-FFF2-40B4-BE49-F238E27FC236}">
                <a16:creationId xmlns:a16="http://schemas.microsoft.com/office/drawing/2014/main" id="{97DFBD0E-42F0-434B-287D-36CCFCE7E28C}"/>
              </a:ext>
            </a:extLst>
          </p:cNvPr>
          <p:cNvSpPr>
            <a:spLocks noGrp="1"/>
          </p:cNvSpPr>
          <p:nvPr>
            <p:ph idx="1"/>
          </p:nvPr>
        </p:nvSpPr>
        <p:spPr>
          <a:xfrm>
            <a:off x="2010007" y="1817832"/>
            <a:ext cx="9212127" cy="3780078"/>
          </a:xfrm>
        </p:spPr>
        <p:txBody>
          <a:bodyPr/>
          <a:lstStyle/>
          <a:p>
            <a:r>
              <a:rPr lang="en-US" dirty="0">
                <a:hlinkClick r:id="rId2"/>
              </a:rPr>
              <a:t>10 Year Workforce Plan - call for evidence document - GOV.UK</a:t>
            </a:r>
            <a:r>
              <a:rPr lang="en-US" dirty="0"/>
              <a:t>  </a:t>
            </a:r>
            <a:r>
              <a:rPr lang="en-US" b="1" dirty="0"/>
              <a:t>closing date 7</a:t>
            </a:r>
            <a:r>
              <a:rPr lang="en-US" b="1" baseline="30000" dirty="0"/>
              <a:t>th</a:t>
            </a:r>
            <a:r>
              <a:rPr lang="en-US" b="1" dirty="0"/>
              <a:t> Nov</a:t>
            </a:r>
          </a:p>
          <a:p>
            <a:endParaRPr lang="en-US" b="1" dirty="0"/>
          </a:p>
          <a:p>
            <a:r>
              <a:rPr lang="en-US" dirty="0">
                <a:hlinkClick r:id="rId3"/>
              </a:rPr>
              <a:t>Contact us | The Casey Commission</a:t>
            </a:r>
            <a:r>
              <a:rPr lang="en-US" dirty="0"/>
              <a:t> </a:t>
            </a:r>
            <a:r>
              <a:rPr lang="en-US" b="1" dirty="0"/>
              <a:t>(closes at end of 25)</a:t>
            </a:r>
          </a:p>
          <a:p>
            <a:pPr marL="0" indent="0">
              <a:buNone/>
            </a:pPr>
            <a:r>
              <a:rPr lang="en-US" dirty="0"/>
              <a:t>The Commission on Adult Social Care wants to hear from you. You may want to tell us about your personal experiences of how the system works today – good and bad – and also ideas about how it could be improved.</a:t>
            </a:r>
            <a:endParaRPr lang="en-GB" b="1" dirty="0"/>
          </a:p>
        </p:txBody>
      </p:sp>
    </p:spTree>
    <p:extLst>
      <p:ext uri="{BB962C8B-B14F-4D97-AF65-F5344CB8AC3E}">
        <p14:creationId xmlns:p14="http://schemas.microsoft.com/office/powerpoint/2010/main" val="952723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1E85-5A5B-9A1E-2177-8425BD052BB9}"/>
              </a:ext>
            </a:extLst>
          </p:cNvPr>
          <p:cNvSpPr>
            <a:spLocks noGrp="1"/>
          </p:cNvSpPr>
          <p:nvPr>
            <p:ph type="ctrTitle"/>
          </p:nvPr>
        </p:nvSpPr>
        <p:spPr>
          <a:xfrm>
            <a:off x="2371309" y="339943"/>
            <a:ext cx="8472054" cy="762348"/>
          </a:xfrm>
        </p:spPr>
        <p:txBody>
          <a:bodyPr>
            <a:normAutofit fontScale="90000"/>
          </a:bodyPr>
          <a:lstStyle/>
          <a:p>
            <a:r>
              <a:rPr lang="en-GB" dirty="0">
                <a:solidFill>
                  <a:schemeClr val="tx2"/>
                </a:solidFill>
                <a:latin typeface="Calibri" panose="020F0502020204030204" pitchFamily="34" charset="0"/>
                <a:cs typeface="Calibri" panose="020F0502020204030204" pitchFamily="34" charset="0"/>
              </a:rPr>
              <a:t>BASW</a:t>
            </a:r>
            <a:r>
              <a:rPr lang="en-GB" dirty="0">
                <a:solidFill>
                  <a:schemeClr val="tx2"/>
                </a:solidFill>
              </a:rPr>
              <a:t>  CAMPAIGNS</a:t>
            </a:r>
          </a:p>
        </p:txBody>
      </p:sp>
      <p:sp>
        <p:nvSpPr>
          <p:cNvPr id="3" name="Subtitle 2">
            <a:extLst>
              <a:ext uri="{FF2B5EF4-FFF2-40B4-BE49-F238E27FC236}">
                <a16:creationId xmlns:a16="http://schemas.microsoft.com/office/drawing/2014/main" id="{431AEA32-5A1E-3C30-90AA-E50252C2E636}"/>
              </a:ext>
            </a:extLst>
          </p:cNvPr>
          <p:cNvSpPr>
            <a:spLocks noGrp="1"/>
          </p:cNvSpPr>
          <p:nvPr>
            <p:ph type="subTitle" idx="1"/>
          </p:nvPr>
        </p:nvSpPr>
        <p:spPr>
          <a:xfrm>
            <a:off x="2195944" y="1102291"/>
            <a:ext cx="8472055" cy="5254059"/>
          </a:xfrm>
        </p:spPr>
        <p:txBody>
          <a:bodyPr>
            <a:normAutofit/>
          </a:bodyPr>
          <a:lstStyle/>
          <a:p>
            <a:pPr marL="342900" indent="-342900" algn="l">
              <a:buFont typeface="Arial" panose="020B0604020202020204" pitchFamily="34" charset="0"/>
              <a:buChar char="•"/>
            </a:pPr>
            <a:r>
              <a:rPr lang="en-GB" dirty="0">
                <a:latin typeface="Arial "/>
                <a:cs typeface="Calibri" panose="020F0502020204030204" pitchFamily="34" charset="0"/>
              </a:rPr>
              <a:t>80:20 relationship-based practice </a:t>
            </a:r>
            <a:r>
              <a:rPr lang="en-GB" dirty="0">
                <a:hlinkClick r:id="rId3"/>
              </a:rPr>
              <a:t>Relationship-based practice | BASW</a:t>
            </a:r>
            <a:endParaRPr lang="en-GB" dirty="0"/>
          </a:p>
          <a:p>
            <a:pPr marL="342900" indent="-342900" algn="l">
              <a:buFont typeface="Arial" panose="020B0604020202020204" pitchFamily="34" charset="0"/>
              <a:buChar char="•"/>
            </a:pPr>
            <a:endParaRPr lang="en-GB" dirty="0">
              <a:latin typeface="Arial "/>
              <a:cs typeface="Calibri" panose="020F0502020204030204" pitchFamily="34" charset="0"/>
            </a:endParaRPr>
          </a:p>
          <a:p>
            <a:pPr marL="342900" indent="-342900" algn="l">
              <a:buFont typeface="Arial" panose="020B0604020202020204" pitchFamily="34" charset="0"/>
              <a:buChar char="•"/>
            </a:pPr>
            <a:r>
              <a:rPr lang="en-GB" dirty="0">
                <a:latin typeface="Arial "/>
                <a:cs typeface="Calibri" panose="020F0502020204030204" pitchFamily="34" charset="0"/>
              </a:rPr>
              <a:t>Home Not Hospitals </a:t>
            </a:r>
            <a:r>
              <a:rPr lang="en-GB" dirty="0">
                <a:hlinkClick r:id="rId4"/>
              </a:rPr>
              <a:t>Homes Not Hospitals | BASW</a:t>
            </a:r>
            <a:endParaRPr lang="en-GB" dirty="0"/>
          </a:p>
          <a:p>
            <a:pPr marL="342900" indent="-342900" algn="l">
              <a:buFont typeface="Arial" panose="020B0604020202020204" pitchFamily="34" charset="0"/>
              <a:buChar char="•"/>
            </a:pPr>
            <a:endParaRPr lang="en-GB" dirty="0">
              <a:latin typeface="Arial "/>
              <a:cs typeface="Calibri" panose="020F0502020204030204" pitchFamily="34" charset="0"/>
            </a:endParaRPr>
          </a:p>
          <a:p>
            <a:pPr marL="285750" indent="-285750" algn="l">
              <a:buFont typeface="Arial" panose="020B0604020202020204" pitchFamily="34" charset="0"/>
              <a:buChar char="•"/>
            </a:pPr>
            <a:r>
              <a:rPr lang="en-GB" dirty="0">
                <a:latin typeface="Arial "/>
                <a:cs typeface="Calibri" panose="020F0502020204030204" pitchFamily="34" charset="0"/>
              </a:rPr>
              <a:t>BASW UK Anti-Poverty Campaign </a:t>
            </a:r>
            <a:r>
              <a:rPr lang="en-GB" dirty="0">
                <a:hlinkClick r:id="rId5"/>
              </a:rPr>
              <a:t>Social Work Stands Against Poverty | BASW</a:t>
            </a:r>
            <a:endParaRPr lang="en-GB" dirty="0"/>
          </a:p>
          <a:p>
            <a:pPr algn="l"/>
            <a:endParaRPr lang="en-GB" dirty="0">
              <a:latin typeface="Arial "/>
              <a:cs typeface="Calibri" panose="020F0502020204030204" pitchFamily="34" charset="0"/>
            </a:endParaRPr>
          </a:p>
          <a:p>
            <a:pPr marL="285750" indent="-285750" algn="l">
              <a:buFont typeface="Arial" panose="020B0604020202020204" pitchFamily="34" charset="0"/>
              <a:buChar char="•"/>
            </a:pPr>
            <a:r>
              <a:rPr lang="en-GB" dirty="0">
                <a:latin typeface="Arial "/>
                <a:cs typeface="Calibri" panose="020F0502020204030204" pitchFamily="34" charset="0"/>
              </a:rPr>
              <a:t>Homelessness </a:t>
            </a:r>
            <a:r>
              <a:rPr lang="en-GB" dirty="0">
                <a:hlinkClick r:id="rId6"/>
              </a:rPr>
              <a:t>Housing &amp; Homelessness | BASW</a:t>
            </a:r>
            <a:endParaRPr lang="en-GB" dirty="0">
              <a:latin typeface="Arial "/>
              <a:cs typeface="Calibri" panose="020F0502020204030204" pitchFamily="34" charset="0"/>
            </a:endParaRPr>
          </a:p>
          <a:p>
            <a:pPr algn="l"/>
            <a:endParaRPr lang="en-GB" dirty="0">
              <a:latin typeface="+mn-lt"/>
            </a:endParaRPr>
          </a:p>
          <a:p>
            <a:pPr marL="285750" indent="-285750" algn="l">
              <a:buFont typeface="Arial" panose="020B0604020202020204" pitchFamily="34" charset="0"/>
              <a:buChar char="•"/>
            </a:pPr>
            <a:endParaRPr lang="en-GB" dirty="0">
              <a:latin typeface="+mn-lt"/>
            </a:endParaRPr>
          </a:p>
          <a:p>
            <a:endParaRPr lang="en-GB" sz="1800" dirty="0"/>
          </a:p>
        </p:txBody>
      </p:sp>
    </p:spTree>
    <p:extLst>
      <p:ext uri="{BB962C8B-B14F-4D97-AF65-F5344CB8AC3E}">
        <p14:creationId xmlns:p14="http://schemas.microsoft.com/office/powerpoint/2010/main" val="2857291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9C9B76-9448-2408-3187-7A130202B1AE}"/>
              </a:ext>
            </a:extLst>
          </p:cNvPr>
          <p:cNvSpPr>
            <a:spLocks noGrp="1"/>
          </p:cNvSpPr>
          <p:nvPr>
            <p:ph type="title"/>
          </p:nvPr>
        </p:nvSpPr>
        <p:spPr>
          <a:xfrm>
            <a:off x="2200494" y="226805"/>
            <a:ext cx="5221224" cy="1357446"/>
          </a:xfrm>
        </p:spPr>
        <p:txBody>
          <a:bodyPr vert="horz" lIns="91440" tIns="45720" rIns="91440" bIns="45720" rtlCol="0" anchor="b">
            <a:normAutofit fontScale="90000"/>
          </a:bodyPr>
          <a:lstStyle/>
          <a:p>
            <a:r>
              <a:rPr lang="en-US" sz="5400" dirty="0">
                <a:solidFill>
                  <a:schemeClr val="tx2"/>
                </a:solidFill>
                <a:latin typeface="Calibri" panose="020F0502020204030204" pitchFamily="34" charset="0"/>
                <a:cs typeface="Calibri" panose="020F0502020204030204" pitchFamily="34" charset="0"/>
              </a:rPr>
              <a:t>C</a:t>
            </a:r>
            <a:r>
              <a:rPr lang="en-US" sz="5400" kern="1200" dirty="0">
                <a:solidFill>
                  <a:schemeClr val="tx2"/>
                </a:solidFill>
                <a:latin typeface="Calibri" panose="020F0502020204030204" pitchFamily="34" charset="0"/>
                <a:cs typeface="Calibri" panose="020F0502020204030204" pitchFamily="34" charset="0"/>
              </a:rPr>
              <a:t>elebrating</a:t>
            </a:r>
            <a:br>
              <a:rPr lang="en-US" sz="5400" kern="1200" dirty="0">
                <a:solidFill>
                  <a:schemeClr val="tx2"/>
                </a:solidFill>
                <a:latin typeface="Calibri" panose="020F0502020204030204" pitchFamily="34" charset="0"/>
                <a:cs typeface="Calibri" panose="020F0502020204030204" pitchFamily="34" charset="0"/>
              </a:rPr>
            </a:br>
            <a:r>
              <a:rPr lang="en-US" sz="5400" kern="1200" dirty="0">
                <a:solidFill>
                  <a:schemeClr val="tx2"/>
                </a:solidFill>
                <a:latin typeface="Calibri" panose="020F0502020204030204" pitchFamily="34" charset="0"/>
                <a:cs typeface="Calibri" panose="020F0502020204030204" pitchFamily="34" charset="0"/>
              </a:rPr>
              <a:t>social work</a:t>
            </a:r>
          </a:p>
        </p:txBody>
      </p:sp>
      <p:pic>
        <p:nvPicPr>
          <p:cNvPr id="6" name="Picture 4">
            <a:extLst>
              <a:ext uri="{FF2B5EF4-FFF2-40B4-BE49-F238E27FC236}">
                <a16:creationId xmlns:a16="http://schemas.microsoft.com/office/drawing/2014/main" id="{4FE1332B-89A3-8FFE-4A91-D4FEA3FCC0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136" r="10419" b="4"/>
          <a:stretch/>
        </p:blipFill>
        <p:spPr bwMode="auto">
          <a:xfrm>
            <a:off x="6394317" y="4"/>
            <a:ext cx="2757736" cy="2524633"/>
          </a:xfrm>
          <a:custGeom>
            <a:avLst/>
            <a:gdLst/>
            <a:ahLst/>
            <a:cxnLst/>
            <a:rect l="l" t="t" r="r" b="b"/>
            <a:pathLst>
              <a:path w="2757736" h="2524633">
                <a:moveTo>
                  <a:pt x="21123" y="0"/>
                </a:moveTo>
                <a:lnTo>
                  <a:pt x="2731055" y="0"/>
                </a:lnTo>
                <a:lnTo>
                  <a:pt x="2730838" y="5093"/>
                </a:lnTo>
                <a:cubicBezTo>
                  <a:pt x="2730487" y="45377"/>
                  <a:pt x="2732295" y="85646"/>
                  <a:pt x="2738658" y="125789"/>
                </a:cubicBezTo>
                <a:cubicBezTo>
                  <a:pt x="2756621" y="238377"/>
                  <a:pt x="2761924" y="352450"/>
                  <a:pt x="2754463" y="466085"/>
                </a:cubicBezTo>
                <a:cubicBezTo>
                  <a:pt x="2744150" y="620982"/>
                  <a:pt x="2730085" y="775628"/>
                  <a:pt x="2725799" y="930904"/>
                </a:cubicBezTo>
                <a:cubicBezTo>
                  <a:pt x="2721780" y="1082146"/>
                  <a:pt x="2734774" y="1233389"/>
                  <a:pt x="2744685" y="1383875"/>
                </a:cubicBezTo>
                <a:cubicBezTo>
                  <a:pt x="2759152" y="1603429"/>
                  <a:pt x="2748838" y="1823108"/>
                  <a:pt x="2739863" y="2042788"/>
                </a:cubicBezTo>
                <a:cubicBezTo>
                  <a:pt x="2736448" y="2125925"/>
                  <a:pt x="2737930" y="2209061"/>
                  <a:pt x="2740205" y="2292197"/>
                </a:cubicBezTo>
                <a:lnTo>
                  <a:pt x="2744484" y="2501376"/>
                </a:lnTo>
                <a:lnTo>
                  <a:pt x="2513574" y="2517337"/>
                </a:lnTo>
                <a:cubicBezTo>
                  <a:pt x="2415696" y="2521959"/>
                  <a:pt x="2317754" y="2524358"/>
                  <a:pt x="2219717" y="2524288"/>
                </a:cubicBezTo>
                <a:cubicBezTo>
                  <a:pt x="2139473" y="2526009"/>
                  <a:pt x="2059213" y="2521297"/>
                  <a:pt x="1979578" y="2510176"/>
                </a:cubicBezTo>
                <a:cubicBezTo>
                  <a:pt x="1865287" y="2491406"/>
                  <a:pt x="1749852" y="2477294"/>
                  <a:pt x="1633783" y="2489008"/>
                </a:cubicBezTo>
                <a:cubicBezTo>
                  <a:pt x="1553779" y="2497192"/>
                  <a:pt x="1473902" y="2501991"/>
                  <a:pt x="1393517" y="2501709"/>
                </a:cubicBezTo>
                <a:cubicBezTo>
                  <a:pt x="1208744" y="2501709"/>
                  <a:pt x="1023847" y="2500016"/>
                  <a:pt x="839074" y="2503543"/>
                </a:cubicBezTo>
                <a:cubicBezTo>
                  <a:pt x="674622" y="2506648"/>
                  <a:pt x="510804" y="2513421"/>
                  <a:pt x="346224" y="2496346"/>
                </a:cubicBezTo>
                <a:cubicBezTo>
                  <a:pt x="285491" y="2490066"/>
                  <a:pt x="224679" y="2485859"/>
                  <a:pt x="163814" y="2483127"/>
                </a:cubicBezTo>
                <a:lnTo>
                  <a:pt x="18517" y="2479653"/>
                </a:lnTo>
                <a:lnTo>
                  <a:pt x="18260" y="2465175"/>
                </a:lnTo>
                <a:cubicBezTo>
                  <a:pt x="17160" y="2423362"/>
                  <a:pt x="16458" y="2381580"/>
                  <a:pt x="22836" y="2339990"/>
                </a:cubicBezTo>
                <a:cubicBezTo>
                  <a:pt x="31895" y="2273000"/>
                  <a:pt x="32239" y="2205116"/>
                  <a:pt x="23857" y="2138036"/>
                </a:cubicBezTo>
                <a:cubicBezTo>
                  <a:pt x="8778" y="2011225"/>
                  <a:pt x="9721" y="1883023"/>
                  <a:pt x="26663" y="1756454"/>
                </a:cubicBezTo>
                <a:cubicBezTo>
                  <a:pt x="37125" y="1682587"/>
                  <a:pt x="43121" y="1606552"/>
                  <a:pt x="24367" y="1534088"/>
                </a:cubicBezTo>
                <a:cubicBezTo>
                  <a:pt x="-19775" y="1363773"/>
                  <a:pt x="5996" y="1193203"/>
                  <a:pt x="24367" y="1023781"/>
                </a:cubicBezTo>
                <a:cubicBezTo>
                  <a:pt x="35530" y="932794"/>
                  <a:pt x="35786" y="840798"/>
                  <a:pt x="25133" y="749747"/>
                </a:cubicBezTo>
                <a:cubicBezTo>
                  <a:pt x="6226" y="615268"/>
                  <a:pt x="2577" y="479090"/>
                  <a:pt x="14289" y="343797"/>
                </a:cubicBezTo>
                <a:cubicBezTo>
                  <a:pt x="24877" y="233188"/>
                  <a:pt x="35339" y="122324"/>
                  <a:pt x="22581" y="10822"/>
                </a:cubicBezTo>
                <a:close/>
              </a:path>
            </a:pathLst>
          </a:custGeom>
          <a:noFill/>
          <a:extLst>
            <a:ext uri="{909E8E84-426E-40DD-AFC4-6F175D3DCCD1}">
              <a14:hiddenFill xmlns:a14="http://schemas.microsoft.com/office/drawing/2010/main">
                <a:solidFill>
                  <a:srgbClr val="FFFFFF"/>
                </a:solidFill>
              </a14:hiddenFill>
            </a:ext>
          </a:extLst>
        </p:spPr>
      </p:pic>
      <p:pic>
        <p:nvPicPr>
          <p:cNvPr id="7" name="Picture 4" descr="World Social Work Month 2023 full programme">
            <a:extLst>
              <a:ext uri="{FF2B5EF4-FFF2-40B4-BE49-F238E27FC236}">
                <a16:creationId xmlns:a16="http://schemas.microsoft.com/office/drawing/2014/main" id="{F1FAB523-32B1-571F-12E6-9EE8D27283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335" r="15333" b="-3"/>
          <a:stretch/>
        </p:blipFill>
        <p:spPr bwMode="auto">
          <a:xfrm>
            <a:off x="9339374" y="1"/>
            <a:ext cx="2852627" cy="2520152"/>
          </a:xfrm>
          <a:custGeom>
            <a:avLst/>
            <a:gdLst/>
            <a:ahLst/>
            <a:cxnLst/>
            <a:rect l="l" t="t" r="r" b="b"/>
            <a:pathLst>
              <a:path w="2852627" h="2520152">
                <a:moveTo>
                  <a:pt x="10064" y="0"/>
                </a:moveTo>
                <a:lnTo>
                  <a:pt x="2852627" y="0"/>
                </a:lnTo>
                <a:lnTo>
                  <a:pt x="2852627" y="2486586"/>
                </a:lnTo>
                <a:lnTo>
                  <a:pt x="2722923" y="2488164"/>
                </a:lnTo>
                <a:cubicBezTo>
                  <a:pt x="2674488" y="2490004"/>
                  <a:pt x="2626073" y="2493170"/>
                  <a:pt x="2577690" y="2497898"/>
                </a:cubicBezTo>
                <a:cubicBezTo>
                  <a:pt x="2399458" y="2512970"/>
                  <a:pt x="2220528" y="2515143"/>
                  <a:pt x="2042042" y="2504390"/>
                </a:cubicBezTo>
                <a:cubicBezTo>
                  <a:pt x="1880764" y="2496911"/>
                  <a:pt x="1719740" y="2478563"/>
                  <a:pt x="1558080" y="2494228"/>
                </a:cubicBezTo>
                <a:cubicBezTo>
                  <a:pt x="1502460" y="2499592"/>
                  <a:pt x="1447854" y="2512575"/>
                  <a:pt x="1391850" y="2515538"/>
                </a:cubicBezTo>
                <a:cubicBezTo>
                  <a:pt x="1129488" y="2529651"/>
                  <a:pt x="868014" y="2508482"/>
                  <a:pt x="606540" y="2491124"/>
                </a:cubicBezTo>
                <a:cubicBezTo>
                  <a:pt x="511296" y="2484774"/>
                  <a:pt x="416054" y="2477012"/>
                  <a:pt x="320810" y="2494370"/>
                </a:cubicBezTo>
                <a:cubicBezTo>
                  <a:pt x="240438" y="2508129"/>
                  <a:pt x="158860" y="2510966"/>
                  <a:pt x="77878" y="2502837"/>
                </a:cubicBezTo>
                <a:lnTo>
                  <a:pt x="9154" y="2498029"/>
                </a:lnTo>
                <a:lnTo>
                  <a:pt x="8320" y="2462991"/>
                </a:lnTo>
                <a:cubicBezTo>
                  <a:pt x="6579" y="2338090"/>
                  <a:pt x="-9495" y="2212684"/>
                  <a:pt x="8320" y="2088414"/>
                </a:cubicBezTo>
                <a:cubicBezTo>
                  <a:pt x="37454" y="1869137"/>
                  <a:pt x="41459" y="1647554"/>
                  <a:pt x="20242" y="1427484"/>
                </a:cubicBezTo>
                <a:cubicBezTo>
                  <a:pt x="-386" y="1179282"/>
                  <a:pt x="-1860" y="930008"/>
                  <a:pt x="15822" y="681605"/>
                </a:cubicBezTo>
                <a:cubicBezTo>
                  <a:pt x="28413" y="497593"/>
                  <a:pt x="37789" y="313203"/>
                  <a:pt x="26537" y="128561"/>
                </a:cubicBezTo>
                <a:cubicBezTo>
                  <a:pt x="24327" y="93208"/>
                  <a:pt x="18400" y="58296"/>
                  <a:pt x="12757" y="23416"/>
                </a:cubicBezTo>
                <a:close/>
              </a:path>
            </a:pathLst>
          </a:custGeom>
          <a:noFill/>
          <a:extLst>
            <a:ext uri="{909E8E84-426E-40DD-AFC4-6F175D3DCCD1}">
              <a14:hiddenFill xmlns:a14="http://schemas.microsoft.com/office/drawing/2010/main">
                <a:solidFill>
                  <a:srgbClr val="FFFFFF"/>
                </a:solidFill>
              </a14:hiddenFill>
            </a:ext>
          </a:extLst>
        </p:spPr>
      </p:pic>
      <p:sp>
        <p:nvSpPr>
          <p:cNvPr id="8" name="Content Placeholder 11">
            <a:extLst>
              <a:ext uri="{FF2B5EF4-FFF2-40B4-BE49-F238E27FC236}">
                <a16:creationId xmlns:a16="http://schemas.microsoft.com/office/drawing/2014/main" id="{E9525CA7-116A-8476-16D7-43C27404554A}"/>
              </a:ext>
            </a:extLst>
          </p:cNvPr>
          <p:cNvSpPr txBox="1">
            <a:spLocks/>
          </p:cNvSpPr>
          <p:nvPr/>
        </p:nvSpPr>
        <p:spPr>
          <a:xfrm>
            <a:off x="2090081" y="1584251"/>
            <a:ext cx="4385364" cy="491224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Source Sans Pro" panose="020B05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ource Sans Pro" panose="020B0503030403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baseline="0">
                <a:solidFill>
                  <a:schemeClr val="tx1"/>
                </a:solidFill>
                <a:latin typeface="Source Sans Pro" panose="020B0503030403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ource Sans Pro" panose="020B0503030403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A1918"/>
                </a:solidFill>
                <a:effectLst/>
                <a:uLnTx/>
                <a:uFillTx/>
                <a:latin typeface="Arial "/>
                <a:ea typeface="+mn-ea"/>
                <a:cs typeface="Arial" panose="020B0604020202020204" pitchFamily="34" charset="0"/>
              </a:rPr>
              <a:t>Amazing Social Workers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A1918"/>
                </a:solidFill>
                <a:effectLst/>
                <a:uLnTx/>
                <a:uFillTx/>
                <a:latin typeface="Arial "/>
                <a:ea typeface="+mn-ea"/>
                <a:cs typeface="Arial" panose="020B0604020202020204" pitchFamily="34" charset="0"/>
              </a:rPr>
              <a:t>World Social Work Month</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A1918"/>
                </a:solidFill>
                <a:effectLst/>
                <a:uLnTx/>
                <a:uFillTx/>
                <a:latin typeface="Arial "/>
                <a:ea typeface="+mn-ea"/>
                <a:cs typeface="Arial" panose="020B0604020202020204" pitchFamily="34" charset="0"/>
              </a:rPr>
              <a:t>Social Work Journalism Awards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srgbClr val="1A1918"/>
                </a:solidFill>
                <a:effectLst/>
                <a:uLnTx/>
                <a:uFillTx/>
                <a:latin typeface="Arial "/>
                <a:ea typeface="+mn-ea"/>
                <a:cs typeface="Arial" panose="020B0604020202020204" pitchFamily="34" charset="0"/>
              </a:rPr>
              <a:t>Social Worker of the Year Awards </a:t>
            </a:r>
            <a:r>
              <a:rPr kumimoji="0" lang="en-US" sz="2400" b="0" i="0" u="none" strike="noStrike" kern="1200" cap="none" spc="0" normalizeH="0" baseline="0" noProof="0" dirty="0">
                <a:ln>
                  <a:noFill/>
                </a:ln>
                <a:solidFill>
                  <a:srgbClr val="1A1918"/>
                </a:solidFill>
                <a:effectLst/>
                <a:uLnTx/>
                <a:uFillTx/>
                <a:latin typeface="Arial "/>
                <a:ea typeface="+mn-ea"/>
                <a:cs typeface="Arial" panose="020B0604020202020204" pitchFamily="34" charset="0"/>
              </a:rPr>
              <a:t>sponsor (</a:t>
            </a:r>
            <a:r>
              <a:rPr kumimoji="0" lang="en-US" sz="2000" b="0" i="0" u="none" strike="noStrike" kern="1200" cap="none" spc="0" normalizeH="0" baseline="0" noProof="0" dirty="0">
                <a:ln>
                  <a:noFill/>
                </a:ln>
                <a:solidFill>
                  <a:srgbClr val="1A1918"/>
                </a:solidFill>
                <a:effectLst/>
                <a:uLnTx/>
                <a:uFillTx/>
                <a:latin typeface="Arial "/>
                <a:ea typeface="+mn-ea"/>
                <a:cs typeface="Arial" panose="020B0604020202020204" pitchFamily="34" charset="0"/>
              </a:rPr>
              <a:t>closing date 27-05-25) </a:t>
            </a:r>
            <a:r>
              <a:rPr kumimoji="0" lang="en-GB" sz="1800" b="0" i="0" u="none" strike="noStrike" kern="1200" cap="none" spc="0" normalizeH="0" baseline="0" noProof="0" dirty="0">
                <a:ln>
                  <a:noFill/>
                </a:ln>
                <a:solidFill>
                  <a:srgbClr val="1A1918"/>
                </a:solidFill>
                <a:effectLst/>
                <a:uLnTx/>
                <a:uFillTx/>
                <a:latin typeface="Source Sans Pro" panose="020B0503030403020204" pitchFamily="34" charset="0"/>
                <a:ea typeface="+mn-ea"/>
                <a:cs typeface="+mn-cs"/>
                <a:hlinkClick r:id="rId4"/>
              </a:rPr>
              <a:t>Social Worker of the Year Awards | Celebrating Social Work</a:t>
            </a:r>
            <a:endParaRPr kumimoji="0" lang="en-US" sz="1800" b="0" i="0" u="none" strike="noStrike" kern="1200" cap="none" spc="0" normalizeH="0" baseline="0" noProof="0" dirty="0">
              <a:ln>
                <a:noFill/>
              </a:ln>
              <a:solidFill>
                <a:srgbClr val="1A1918"/>
              </a:solidFill>
              <a:effectLst/>
              <a:uLnTx/>
              <a:uFillTx/>
              <a:latin typeface="Arial "/>
              <a:ea typeface="+mn-ea"/>
              <a:cs typeface="Arial" panose="020B0604020202020204" pitchFamily="34" charset="0"/>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A1918"/>
                </a:solidFill>
                <a:effectLst/>
                <a:uLnTx/>
                <a:uFillTx/>
                <a:latin typeface="Arial "/>
                <a:ea typeface="+mn-ea"/>
                <a:cs typeface="Arial" panose="020B0604020202020204" pitchFamily="34" charset="0"/>
              </a:rPr>
              <a:t>Promotion of the profession via media opportunities</a:t>
            </a:r>
          </a:p>
        </p:txBody>
      </p:sp>
      <p:pic>
        <p:nvPicPr>
          <p:cNvPr id="9" name="Picture 6" descr="Diana Wanjagi - Amazing Social Worker">
            <a:extLst>
              <a:ext uri="{FF2B5EF4-FFF2-40B4-BE49-F238E27FC236}">
                <a16:creationId xmlns:a16="http://schemas.microsoft.com/office/drawing/2014/main" id="{649DDCB9-CFDC-2A61-2393-7726F49F10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tretch/>
        </p:blipFill>
        <p:spPr bwMode="auto">
          <a:xfrm>
            <a:off x="6743699" y="2833027"/>
            <a:ext cx="4532161" cy="2669629"/>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21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tanding next to a tripod&#10;&#10;Description generated with high confidence">
            <a:extLst>
              <a:ext uri="{FF2B5EF4-FFF2-40B4-BE49-F238E27FC236}">
                <a16:creationId xmlns:a16="http://schemas.microsoft.com/office/drawing/2014/main" id="{B549C5CE-A18F-48D3-B37A-5CB086BFBB64}"/>
              </a:ext>
            </a:extLst>
          </p:cNvPr>
          <p:cNvPicPr>
            <a:picLocks noChangeAspect="1"/>
          </p:cNvPicPr>
          <p:nvPr/>
        </p:nvPicPr>
        <p:blipFill rotWithShape="1">
          <a:blip r:embed="rId3">
            <a:extLst>
              <a:ext uri="{28A0092B-C50C-407E-A947-70E740481C1C}">
                <a14:useLocalDpi xmlns:a14="http://schemas.microsoft.com/office/drawing/2010/main" val="0"/>
              </a:ext>
            </a:extLst>
          </a:blip>
          <a:srcRect l="12556" r="19021" b="-1"/>
          <a:stretch/>
        </p:blipFill>
        <p:spPr>
          <a:xfrm>
            <a:off x="9054059" y="-679017"/>
            <a:ext cx="3137940" cy="3210306"/>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
        <p:nvSpPr>
          <p:cNvPr id="2" name="Title 1">
            <a:extLst>
              <a:ext uri="{FF2B5EF4-FFF2-40B4-BE49-F238E27FC236}">
                <a16:creationId xmlns:a16="http://schemas.microsoft.com/office/drawing/2014/main" id="{D6C2283B-9F5E-4035-B560-F8B66DE30FAE}"/>
              </a:ext>
            </a:extLst>
          </p:cNvPr>
          <p:cNvSpPr>
            <a:spLocks noGrp="1"/>
          </p:cNvSpPr>
          <p:nvPr>
            <p:ph type="title"/>
          </p:nvPr>
        </p:nvSpPr>
        <p:spPr>
          <a:xfrm>
            <a:off x="2086718" y="380999"/>
            <a:ext cx="5491717" cy="796637"/>
          </a:xfrm>
        </p:spPr>
        <p:txBody>
          <a:bodyPr vert="horz" lIns="91440" tIns="45720" rIns="91440" bIns="45720" rtlCol="0" anchor="t">
            <a:normAutofit fontScale="90000"/>
          </a:bodyPr>
          <a:lstStyle/>
          <a:p>
            <a:r>
              <a:rPr lang="en-US" sz="4800" dirty="0">
                <a:solidFill>
                  <a:srgbClr val="151C8F"/>
                </a:solidFill>
                <a:latin typeface="Corbel" panose="020B0503020204020204" pitchFamily="34" charset="0"/>
                <a:cs typeface="+mj-cs"/>
              </a:rPr>
              <a:t>Upcoming events and other links</a:t>
            </a:r>
            <a:endParaRPr lang="en-US" sz="2200" b="0" dirty="0">
              <a:solidFill>
                <a:srgbClr val="151C8F"/>
              </a:solidFill>
              <a:latin typeface="Corbel" panose="020B0503020204020204" pitchFamily="34" charset="0"/>
              <a:cs typeface="+mj-cs"/>
            </a:endParaRPr>
          </a:p>
        </p:txBody>
      </p:sp>
      <p:sp>
        <p:nvSpPr>
          <p:cNvPr id="3" name="TextBox 2">
            <a:extLst>
              <a:ext uri="{FF2B5EF4-FFF2-40B4-BE49-F238E27FC236}">
                <a16:creationId xmlns:a16="http://schemas.microsoft.com/office/drawing/2014/main" id="{2806FE55-CD6A-4391-8B76-161097E9BDE7}"/>
              </a:ext>
            </a:extLst>
          </p:cNvPr>
          <p:cNvSpPr txBox="1"/>
          <p:nvPr/>
        </p:nvSpPr>
        <p:spPr>
          <a:xfrm>
            <a:off x="2264785" y="1522154"/>
            <a:ext cx="6549431"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orbel" panose="020B0503020204020204" pitchFamily="34" charset="0"/>
                <a:ea typeface="+mn-ea"/>
                <a:cs typeface="+mn-cs"/>
              </a:rPr>
              <a:t>Events nationwide at  </a:t>
            </a:r>
            <a:r>
              <a:rPr kumimoji="0" lang="en-US" sz="1800" b="0" i="0" u="none" strike="noStrike" kern="1200" cap="none" spc="0" normalizeH="0" baseline="0" noProof="0" dirty="0">
                <a:ln>
                  <a:noFill/>
                </a:ln>
                <a:solidFill>
                  <a:srgbClr val="002060"/>
                </a:solidFill>
                <a:effectLst/>
                <a:uLnTx/>
                <a:uFillTx/>
                <a:latin typeface="Corbel" panose="020B0503020204020204" pitchFamily="34" charset="0"/>
                <a:ea typeface="+mn-ea"/>
                <a:cs typeface="+mn-cs"/>
                <a:hlinkClick r:id="rId4">
                  <a:extLst>
                    <a:ext uri="{A12FA001-AC4F-418D-AE19-62706E023703}">
                      <ahyp:hlinkClr xmlns:ahyp="http://schemas.microsoft.com/office/drawing/2018/hyperlinkcolor" val="tx"/>
                    </a:ext>
                  </a:extLst>
                </a:hlinkClick>
              </a:rPr>
              <a:t>www.basw.co.uk/events</a:t>
            </a:r>
            <a:r>
              <a:rPr kumimoji="0" lang="en-US" sz="1800" b="0" i="0" u="none" strike="noStrike" kern="1200" cap="none" spc="0" normalizeH="0" baseline="0" noProof="0" dirty="0">
                <a:ln>
                  <a:noFill/>
                </a:ln>
                <a:solidFill>
                  <a:srgbClr val="002060"/>
                </a:solidFill>
                <a:effectLst/>
                <a:uLnTx/>
                <a:uFillTx/>
                <a:latin typeface="Corbel" panose="020B0503020204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orbel" panose="020B05030202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BASW England | BASW</a:t>
            </a:r>
            <a:r>
              <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rPr>
              <a:t> – what we do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2060"/>
              </a:solidFill>
              <a:effectLst/>
              <a:uLnTx/>
              <a:uFillTx/>
              <a:latin typeface="Corbel" panose="020B05030202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Black &amp; Ethnic Minority Professionals Symposium (BPS) | BASW</a:t>
            </a:r>
            <a:endPar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2060"/>
              </a:solidFill>
              <a:effectLst/>
              <a:uLnTx/>
              <a:uFillTx/>
              <a:latin typeface="Corbel" panose="020B05030202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hlinkClick r:id="rId7">
                  <a:extLst>
                    <a:ext uri="{A12FA001-AC4F-418D-AE19-62706E023703}">
                      <ahyp:hlinkClr xmlns:ahyp="http://schemas.microsoft.com/office/drawing/2018/hyperlinkcolor" val="tx"/>
                    </a:ext>
                  </a:extLst>
                </a:hlinkClick>
              </a:rPr>
              <a:t>Local branches and networks | BASW</a:t>
            </a:r>
            <a:endParaRPr kumimoji="0" lang="en-GB" sz="1800" b="0" i="0" u="none" strike="noStrike" kern="1200" cap="none" spc="0" normalizeH="0" baseline="0" noProof="0" dirty="0">
              <a:ln>
                <a:noFill/>
              </a:ln>
              <a:solidFill>
                <a:srgbClr val="002060"/>
              </a:solidFill>
              <a:effectLst/>
              <a:uLnTx/>
              <a:uFillTx/>
              <a:latin typeface="Corbel" panose="020B05030202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2060"/>
              </a:solidFill>
              <a:effectLst/>
              <a:uLnTx/>
              <a:uFillTx/>
              <a:latin typeface="Corbel" panose="020B05030202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Thematic groups (BASW England) | BASW</a:t>
            </a:r>
            <a:endPar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A1918"/>
                </a:solidFill>
                <a:effectLst/>
                <a:uLnTx/>
                <a:uFillTx/>
                <a:latin typeface="Garamond" panose="02020404030301010803"/>
                <a:ea typeface="+mn-ea"/>
                <a:cs typeface="+mn-cs"/>
                <a:hlinkClick r:id="rId9"/>
              </a:rPr>
              <a:t>Code of Ethics | BASW</a:t>
            </a:r>
            <a:endPar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A1918"/>
                </a:solidFill>
                <a:effectLst/>
                <a:uLnTx/>
                <a:uFillTx/>
                <a:latin typeface="Garamond" panose="02020404030301010803"/>
                <a:ea typeface="+mn-ea"/>
                <a:cs typeface="+mn-cs"/>
                <a:hlinkClick r:id="rId10"/>
              </a:rPr>
              <a:t>Equality, Diversity, and Inclusion | BASW</a:t>
            </a:r>
            <a:endParaRPr kumimoji="0" lang="en-GB" sz="1800" b="0" i="0" u="none" strike="noStrike" kern="1200" cap="none" spc="0" normalizeH="0" baseline="0" noProof="0" dirty="0">
              <a:ln>
                <a:noFill/>
              </a:ln>
              <a:solidFill>
                <a:srgbClr val="1A1918"/>
              </a:solidFill>
              <a:effectLst/>
              <a:uLnTx/>
              <a:uFillTx/>
              <a:latin typeface="Garamond" panose="020204040303010108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A1918"/>
              </a:solidFill>
              <a:effectLst/>
              <a:uLnTx/>
              <a:uFillTx/>
              <a:latin typeface="Garamond" panose="020204040303010108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A1918"/>
                </a:solidFill>
                <a:effectLst/>
                <a:uLnTx/>
                <a:uFillTx/>
                <a:latin typeface="Garamond" panose="02020404030301010803"/>
                <a:ea typeface="+mn-ea"/>
                <a:cs typeface="+mn-cs"/>
                <a:hlinkClick r:id="rId11"/>
              </a:rPr>
              <a:t>Digital capabilities for social workers | BASW</a:t>
            </a:r>
            <a:endParaRPr kumimoji="0" lang="en-GB" sz="1800" b="0" i="0" u="none" strike="noStrike" kern="1200" cap="none" spc="0" normalizeH="0" baseline="0" noProof="0" dirty="0">
              <a:ln>
                <a:noFill/>
              </a:ln>
              <a:solidFill>
                <a:srgbClr val="1A1918"/>
              </a:solidFill>
              <a:effectLst/>
              <a:uLnTx/>
              <a:uFillTx/>
              <a:latin typeface="Garamond" panose="020204040303010108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1A1918"/>
              </a:solidFill>
              <a:latin typeface="Garamond" panose="0202040403030101080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12"/>
              </a:rPr>
              <a:t>Why join BASW? | BASW</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8283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BASW Mosaic branding">
      <a:dk1>
        <a:srgbClr val="1A1918"/>
      </a:dk1>
      <a:lt1>
        <a:srgbClr val="FFFEFD"/>
      </a:lt1>
      <a:dk2>
        <a:srgbClr val="282F79"/>
      </a:dk2>
      <a:lt2>
        <a:srgbClr val="E4E0DB"/>
      </a:lt2>
      <a:accent1>
        <a:srgbClr val="282F79"/>
      </a:accent1>
      <a:accent2>
        <a:srgbClr val="0072AC"/>
      </a:accent2>
      <a:accent3>
        <a:srgbClr val="EC9537"/>
      </a:accent3>
      <a:accent4>
        <a:srgbClr val="8D2576"/>
      </a:accent4>
      <a:accent5>
        <a:srgbClr val="1DAC82"/>
      </a:accent5>
      <a:accent6>
        <a:srgbClr val="FFFEFE"/>
      </a:accent6>
      <a:hlink>
        <a:srgbClr val="282F79"/>
      </a:hlink>
      <a:folHlink>
        <a:srgbClr val="0072AC"/>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SW-Mosaic-template-3" id="{7F84108D-3833-0F4B-BD34-A09CC2475FFB}" vid="{CCDABD8C-3C58-314B-8722-162A9588A0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D5142C63A6AD4D9DA1ABEC79B298C0" ma:contentTypeVersion="13" ma:contentTypeDescription="Create a new document." ma:contentTypeScope="" ma:versionID="0419ee809d7616b8a007d1d903047cc1">
  <xsd:schema xmlns:xsd="http://www.w3.org/2001/XMLSchema" xmlns:xs="http://www.w3.org/2001/XMLSchema" xmlns:p="http://schemas.microsoft.com/office/2006/metadata/properties" xmlns:ns2="c71bdac8-e6ea-454d-ac3b-dd55bf761667" xmlns:ns3="fd565f79-b00c-4341-9118-5646ecaabeb1" xmlns:ns4="6642979d-6ebd-49cb-961a-964e99ba2966" targetNamespace="http://schemas.microsoft.com/office/2006/metadata/properties" ma:root="true" ma:fieldsID="b0f34cd21da801ad538191130d05b2af" ns2:_="" ns3:_="" ns4:_="">
    <xsd:import namespace="c71bdac8-e6ea-454d-ac3b-dd55bf761667"/>
    <xsd:import namespace="fd565f79-b00c-4341-9118-5646ecaabeb1"/>
    <xsd:import namespace="6642979d-6ebd-49cb-961a-964e99ba2966"/>
    <xsd:element name="properties">
      <xsd:complexType>
        <xsd:sequence>
          <xsd:element name="documentManagement">
            <xsd:complexType>
              <xsd:all>
                <xsd:element ref="ns2:Category"/>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MediaServiceSearchProperties" minOccurs="0"/>
                <xsd:element ref="ns3:lcf76f155ced4ddcb4097134ff3c332f" minOccurs="0"/>
                <xsd:element ref="ns4: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1bdac8-e6ea-454d-ac3b-dd55bf761667" elementFormDefault="qualified">
    <xsd:import namespace="http://schemas.microsoft.com/office/2006/documentManagement/types"/>
    <xsd:import namespace="http://schemas.microsoft.com/office/infopath/2007/PartnerControls"/>
    <xsd:element name="Category" ma:index="8" ma:displayName="Category" ma:format="Dropdown" ma:internalName="Category">
      <xsd:simpleType>
        <xsd:restriction base="dms:Choice">
          <xsd:enumeration value="Minutes and Agendas"/>
          <xsd:enumeration value="Terms of reference"/>
          <xsd:enumeration value="Admission Data"/>
          <xsd:enumeration value="ASYE (Adults)"/>
          <xsd:enumeration value="ASYE (Children)"/>
          <xsd:enumeration value="Career Fairs"/>
          <xsd:enumeration value="CPD and Training"/>
          <xsd:enumeration value="Labour Market Plan"/>
          <xsd:enumeration value="Projects"/>
          <xsd:enumeration value="Practice Weeks"/>
          <xsd:enumeration value="World SW Week"/>
        </xsd:restriction>
      </xsd:simpleType>
    </xsd:element>
  </xsd:schema>
  <xsd:schema xmlns:xsd="http://www.w3.org/2001/XMLSchema" xmlns:xs="http://www.w3.org/2001/XMLSchema" xmlns:dms="http://schemas.microsoft.com/office/2006/documentManagement/types" xmlns:pc="http://schemas.microsoft.com/office/infopath/2007/PartnerControls" targetNamespace="fd565f79-b00c-4341-9118-5646ecaabeb1"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b1a4238e-254e-4017-8aba-9415bdb6405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42979d-6ebd-49cb-961a-964e99ba2966"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b0d9b795-d090-4aa1-b292-530283f35a32}" ma:internalName="TaxCatchAll" ma:showField="CatchAllData" ma:web="6642979d-6ebd-49cb-961a-964e99ba29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d565f79-b00c-4341-9118-5646ecaabeb1">
      <Terms xmlns="http://schemas.microsoft.com/office/infopath/2007/PartnerControls"/>
    </lcf76f155ced4ddcb4097134ff3c332f>
    <Category xmlns="c71bdac8-e6ea-454d-ac3b-dd55bf761667">Projects</Category>
    <TaxCatchAll xmlns="6642979d-6ebd-49cb-961a-964e99ba2966" xsi:nil="true"/>
  </documentManagement>
</p:properties>
</file>

<file path=customXml/itemProps1.xml><?xml version="1.0" encoding="utf-8"?>
<ds:datastoreItem xmlns:ds="http://schemas.openxmlformats.org/officeDocument/2006/customXml" ds:itemID="{CC7FA17F-E53C-4C1D-AD4F-0148E5F24D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1bdac8-e6ea-454d-ac3b-dd55bf761667"/>
    <ds:schemaRef ds:uri="fd565f79-b00c-4341-9118-5646ecaabeb1"/>
    <ds:schemaRef ds:uri="6642979d-6ebd-49cb-961a-964e99ba29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302489-6FAA-4D8F-8039-19A6AC6F82CB}">
  <ds:schemaRefs>
    <ds:schemaRef ds:uri="http://schemas.microsoft.com/sharepoint/v3/contenttype/forms"/>
  </ds:schemaRefs>
</ds:datastoreItem>
</file>

<file path=customXml/itemProps3.xml><?xml version="1.0" encoding="utf-8"?>
<ds:datastoreItem xmlns:ds="http://schemas.openxmlformats.org/officeDocument/2006/customXml" ds:itemID="{18F32A8D-E596-4FF8-8112-C8A1860BCBF7}">
  <ds:schemaRefs>
    <ds:schemaRef ds:uri="fd565f79-b00c-4341-9118-5646ecaabeb1"/>
    <ds:schemaRef ds:uri="http://purl.org/dc/elements/1.1/"/>
    <ds:schemaRef ds:uri="http://schemas.microsoft.com/office/2006/metadata/properties"/>
    <ds:schemaRef ds:uri="6642979d-6ebd-49cb-961a-964e99ba2966"/>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71bdac8-e6ea-454d-ac3b-dd55bf76166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2182</Words>
  <Application>Microsoft Office PowerPoint</Application>
  <PresentationFormat>Widescreen</PresentationFormat>
  <Paragraphs>176</Paragraphs>
  <Slides>16</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-apple-system</vt:lpstr>
      <vt:lpstr>Aptos</vt:lpstr>
      <vt:lpstr>Arial</vt:lpstr>
      <vt:lpstr>Arial </vt:lpstr>
      <vt:lpstr>Calibri</vt:lpstr>
      <vt:lpstr>Corbel</vt:lpstr>
      <vt:lpstr>Garamond</vt:lpstr>
      <vt:lpstr>Source Sans Pro</vt:lpstr>
      <vt:lpstr>Symbol</vt:lpstr>
      <vt:lpstr>1_Office Theme</vt:lpstr>
      <vt:lpstr>BASW England</vt:lpstr>
      <vt:lpstr>Who are BASW?</vt:lpstr>
      <vt:lpstr>What do we know about the social work landscape in England?  In 2022:</vt:lpstr>
      <vt:lpstr>Changing landscape of MH services</vt:lpstr>
      <vt:lpstr>Challenges for social workers in health  </vt:lpstr>
      <vt:lpstr>Challenges for mental health social workers based in local authorities (anecdotal) </vt:lpstr>
      <vt:lpstr>What is BASW doing?</vt:lpstr>
      <vt:lpstr>And then there’s the Mental Health Bill to think about! What is BASW doing?</vt:lpstr>
      <vt:lpstr>What are we saying?</vt:lpstr>
      <vt:lpstr>What have we achieved?</vt:lpstr>
      <vt:lpstr>Will the Bill lead to change?</vt:lpstr>
      <vt:lpstr>Scope for SW contribution to the NHS 10 yr plan</vt:lpstr>
      <vt:lpstr>USE  YOUR  VOICE </vt:lpstr>
      <vt:lpstr>BASW  CAMPAIGNS</vt:lpstr>
      <vt:lpstr>Celebrating social work</vt:lpstr>
      <vt:lpstr>Upcoming events and other 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Denise Monks</dc:creator>
  <cp:lastModifiedBy>McLoughlin, Janine</cp:lastModifiedBy>
  <cp:revision>5</cp:revision>
  <dcterms:created xsi:type="dcterms:W3CDTF">2025-05-06T13:01:54Z</dcterms:created>
  <dcterms:modified xsi:type="dcterms:W3CDTF">2025-10-20T20:23:59Z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0x01010063D5142C63A6AD4D9DA1ABEC79B298C0</vt:lpwstr>
  </property>
  <property fmtid="{D5CDD505-2E9C-101B-9397-08002B2CF9AE}" pid="3" name="MediaServiceImageTags">
    <vt:lpwstr/>
  </property>
</Properties>
</file>