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134806434" r:id="rId3"/>
    <p:sldId id="261" r:id="rId4"/>
    <p:sldId id="257" r:id="rId5"/>
    <p:sldId id="2134806436" r:id="rId6"/>
    <p:sldId id="2134806410" r:id="rId7"/>
    <p:sldId id="2134806414" r:id="rId8"/>
    <p:sldId id="2134806437" r:id="rId9"/>
    <p:sldId id="2134806423" r:id="rId10"/>
    <p:sldId id="2134806438" r:id="rId11"/>
    <p:sldId id="2134806449" r:id="rId12"/>
    <p:sldId id="2134806424" r:id="rId13"/>
    <p:sldId id="2134806411" r:id="rId14"/>
    <p:sldId id="2134806418" r:id="rId15"/>
    <p:sldId id="2134806425" r:id="rId16"/>
    <p:sldId id="2134806419" r:id="rId17"/>
    <p:sldId id="286" r:id="rId18"/>
    <p:sldId id="389" r:id="rId19"/>
    <p:sldId id="390" r:id="rId20"/>
    <p:sldId id="213480644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368A3-3625-2FC2-16FA-4C1630638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E5409-9702-B233-6998-D23CF2B1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DD6A6-804B-F507-9089-2A735B2FA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009F2-24CF-3986-FF82-3D3997ABE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C6A79-956A-6153-407B-1A07643E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4629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BAF3-C05C-077C-E9D4-3460143B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0F512-1F98-3DFF-9939-FB6196CA8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9EFB-8DB9-EB13-824A-7A9EAD23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36907-5CB8-D761-5C92-E8617F3DA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B81DB-5521-3D93-689B-71514E89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07804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F2A6-78E5-2678-9355-CC41CAEA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9CE21-475D-0F3A-EC31-D799E8121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2F8EB-ED24-82BA-0EF4-45095A131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5DD4A-6CD4-F2BB-D570-050AEC88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15EE1-3BC7-7D1F-9F78-B4A180B6F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869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4826-FF88-95E5-D361-9A691A98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60726-A253-4E7F-317B-D729C4011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4674A-AF09-72B6-9EFF-E5C480FF6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513B0-DCA8-6D2F-D746-E26CF109A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A607E-DDDA-13E3-2EDA-FD419F99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05C5A-A136-70D2-0323-71ED502B4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102782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1166-6CE5-7A88-93B0-D9F73B972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C39B9-3EA5-3753-F31B-54BECA8B5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CD9C-C169-C724-6AF9-D2AE958F5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E8C81B-019C-25F7-1133-D03EEA806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7791E7-3EB6-B522-C008-D6ABE9631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0E9F5-719A-9BCE-2B97-C15F56A78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7AD1F-B899-86EF-CAE9-5456E44C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154AB-8381-F3B0-48AE-AB0B7EE8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771845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26C38-E7EA-6768-08FA-E14C9C511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F8E606-4720-9F00-3A08-7B57EE17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3609B-1958-F407-1506-77D3EEE1E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74B63-34CD-E7ED-284D-C35FE12C6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01849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0D1F3-029A-79F9-1169-184CF7ACC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AD2F4D-0797-7971-54ED-5316DBB1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D0257-C870-EAFA-F4D7-6EE6EA84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26375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C7645-0569-3F05-E733-D30947EDD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CD34-EE75-9C60-E6D2-D69741D20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46653-CED3-46AA-9B24-CB918C0C1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F383B-1689-98A7-CCAD-C062B8C5D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02D5A-10A4-ADFF-6060-5E6A27266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92E85-1BE5-4C1B-6B0D-D0A00133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990226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941E9-30B7-A680-3329-7CABD53B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45F5F0-F857-C5AE-C2C8-9491A0511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00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56D74-8184-26FB-7DAA-007B155D2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AB44C-3632-38D7-0871-4F4931036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5CAD5-FEA9-2EF6-5787-851DCDB0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9BD68-9B31-85AD-F977-84712387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614538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6377F-6EB9-AA00-CD11-E21F3FCA1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DA129C-1347-E84A-A4C6-863C67C85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5E816-BB4F-8BB6-790F-ADF5E88C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FF881-0809-0BF1-6BE0-AD463660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C798B-2829-F440-62A3-0F53ED634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574816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9F80BF-5DEC-F856-2CFD-26BA30CCC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B3C11-1F17-7BD5-CD1A-A1CC70118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D5BD7-9107-FBA2-D913-945A3E6F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2A3CC-8825-6E63-ECA2-62DDD786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757B2-76B2-9779-AF64-12AA3982A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823449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FC346-DF94-9617-F126-54E6E8925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8F4B0-11F5-929D-B8CD-66CD0BA5C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31501-B4A0-7D9F-2A91-8F3C9C45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C6A29-A11F-E189-0801-8A0767758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9EFC6-3C2F-5397-5897-1C13894E4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6212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8A44A-978F-B3ED-6511-10B3588D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847E-A23C-D76B-65DC-3C436F084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80E2-E967-5CE4-2BCC-37610C8E0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10529-13C9-A1B8-60AC-993B0E626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3AF5A-1A99-0753-1FB1-D251F00E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4109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2FE3-FA91-4B66-D945-C15D17DE3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E99CE-CA21-FB49-CBB4-65660F104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38518-B8EC-8048-5761-340D6BA1D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A926B-BB9D-6E74-9D7E-0C1EA321A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B3721-7D40-1127-22B2-412F87DA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3656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3128-5ABA-5392-0CED-3E56C376F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F16A3-BA53-1419-391B-1636223E6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285BC-2C52-96FB-B0D2-FFD8A03B3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D9CB5-FF5C-BF13-5353-0F38BDA08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9276E-5767-54C6-CDDF-5BD6EC79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E65D0-B85A-2711-775E-1FBB82B6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257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4B94F-0502-75BF-EF6F-ECC52B84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9D6BB-B3BE-056E-1A32-ECCAF0AA1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EC873-1457-8011-B8F0-D1F47E256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3B025-39AE-B7FE-524B-DF43782BD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4D64C-6696-A081-D04F-831F67757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DDCA9C-0DDC-DDC3-E838-3D8A7555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781062-DBDC-65C7-A6F8-34DD77125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F60DB-41B4-3466-37A8-0BF1B133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508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AD0AF-6EE1-BB39-FDE9-5735E77C5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690F3-6C6E-659D-B4C4-C7620418A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A7527-B414-88F6-0448-4E5DEA17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DF4CB-10BB-D16A-8DBF-9AA9D58DC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51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3C255E-F2AA-A192-15DA-CED4CFC0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7B0BB5-4FB2-22A9-5D3B-5FCA6F6C1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40CAF-2C89-23C4-7001-69CB714F2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8264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8370-5B00-EC1B-1BF3-68F67EF0B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6BB91-1B59-E26A-61D0-71B065DAD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15637-DEA8-281C-A946-5FD6B64C7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9B32F-0947-A601-4460-A13D4929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51C81-18AC-6B03-531C-A43C66EC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B885C-2192-1998-5950-9A4FD49A7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1654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0E524-BDC9-C27B-ABD2-D0A61A9CD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B1DD30-09E0-6A51-265F-8B1782B0FC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9E5D3-3DA8-4370-CCCA-C4911195D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D308A-EB17-9B70-CF3A-68C03ED13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F3B02-8673-4DEE-8928-F4BB72DD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CDED7-B242-DA5A-F952-8EB5D986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8584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E221B-81C9-735B-E4A1-4B74C631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2D9CCB-9BBF-8FD4-67AC-B9E54204B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12C2F-A4E2-0910-B5C2-1AFA18314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F68EF-4473-AD30-782C-D9E40EF69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6AE8D-FE24-5FAE-CDA1-35FF1E44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28442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48EB3A-A9BD-9500-AA71-FC44AECD9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A7920-CFFD-6D14-DB90-076940617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EAB36-FF0B-B0AE-16D4-A3B6619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A9B40-E5C7-6ADE-2FC8-331D495CF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BF5F3-4D0D-5472-741A-93AF8C920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06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F789EC-2D29-B6F3-4461-882476BB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71D1C-4A8A-B377-6C7E-3274B1C18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420AD-6DFA-64F3-AEB4-FBE9B31BF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7B3AD2-4123-E343-B3E8-EF3FDAA666BB}" type="datetimeFigureOut">
              <a:rPr lang="en-001" smtClean="0"/>
              <a:t>10/15/2025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B0BB1-4CCC-2A48-4309-2455DD21C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7172-47B8-3070-0206-7081564A8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F07A0-98DC-E149-BB49-7EB226C8D792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423670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2C7DD9-3F46-9F9A-BE0D-B57E8D83C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C9219-2B29-153B-C71A-345CE1730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3EDAB-20EF-C6B7-BFED-0BF48CB90D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5829AE-9066-4A65-B64C-A3525A17C8B0}" type="datetimeFigureOut">
              <a:rPr lang="en-AU" smtClean="0"/>
              <a:t>15/10/2025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AB44F-B67E-56B2-4245-927404AD0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62E50-AA16-20CF-670E-793028DF4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33CBC2-BF67-44C1-9BFA-F8FC9B4457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454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7ezvHZmkLA4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ommunityrenewal.learnworld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D49B72-3AC9-4114-1078-9E4333D4A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33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9AEA8A-2A31-EF96-3157-B18C6E84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</a:t>
            </a:r>
            <a:r>
              <a:rPr lang="en-US" dirty="0" err="1"/>
              <a:t>Neighbourhood</a:t>
            </a:r>
            <a:br>
              <a:rPr lang="en-US" dirty="0"/>
            </a:br>
            <a:r>
              <a:rPr lang="en-US" dirty="0"/>
              <a:t>As a Unit of Change 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320040C-A2BF-74D2-10C4-F31BA0C4AC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-3050" y="6065058"/>
            <a:ext cx="1570182" cy="79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3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B636-EA5E-FB35-F2EC-50C873FDF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7BFC42-9F75-F9BF-994C-B7C70612A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7832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8944077" y="0"/>
            <a:ext cx="3247923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11200" y="608657"/>
            <a:ext cx="6294115" cy="725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67"/>
              </a:lnSpc>
            </a:pPr>
            <a:r>
              <a:rPr lang="en-US" sz="4400" b="1" dirty="0">
                <a:solidFill>
                  <a:schemeClr val="tx2"/>
                </a:solidFill>
                <a:latin typeface="Poppins Bold Bold"/>
              </a:rPr>
              <a:t>Why ABCD is Crucial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63600" y="2921000"/>
            <a:ext cx="9129073" cy="1556122"/>
            <a:chOff x="0" y="0"/>
            <a:chExt cx="18258146" cy="3112242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7"/>
                </a:lnSpc>
              </a:pPr>
              <a:endParaRPr lang="en-US" sz="2181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>
            <a:off x="304800" y="1669691"/>
            <a:ext cx="80264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Verdana" pitchFamily="34" charset="0"/>
              <a:buNone/>
            </a:pPr>
            <a:r>
              <a:rPr lang="en-GB" sz="2400" b="1" dirty="0">
                <a:ea typeface="Tahoma" panose="020B0604030504040204" pitchFamily="34" charset="0"/>
                <a:cs typeface="Tahoma" panose="020B0604030504040204" pitchFamily="34" charset="0"/>
              </a:rPr>
              <a:t>“No society has the money to buy, at market prices, what it takes to raise children, make a neighbourhood safe, care for the elderly, make democracy work or address systemic injustices….. </a:t>
            </a:r>
          </a:p>
          <a:p>
            <a:pPr algn="ctr">
              <a:buFont typeface="Verdana" pitchFamily="34" charset="0"/>
              <a:buNone/>
            </a:pPr>
            <a:endParaRPr lang="en-GB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Font typeface="Verdana" pitchFamily="34" charset="0"/>
              <a:buNone/>
            </a:pPr>
            <a:r>
              <a:rPr lang="en-GB" sz="2400" b="1" dirty="0">
                <a:ea typeface="Tahoma" panose="020B0604030504040204" pitchFamily="34" charset="0"/>
                <a:cs typeface="Tahoma" panose="020B0604030504040204" pitchFamily="34" charset="0"/>
              </a:rPr>
              <a:t>The only way the world is going to address social problems is by enlisting the very people who are now classified as ‘clients’ and ‘consumers’ and converting them into co-workers, partners and rebuilders of the core economy”</a:t>
            </a:r>
          </a:p>
          <a:p>
            <a:pPr algn="ctr">
              <a:buFont typeface="Verdana" pitchFamily="34" charset="0"/>
              <a:buNone/>
            </a:pPr>
            <a:endParaRPr lang="en-GB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buFont typeface="Verdana" pitchFamily="34" charset="0"/>
              <a:buNone/>
            </a:pPr>
            <a:r>
              <a:rPr lang="en-GB" sz="2400" i="1" dirty="0">
                <a:ea typeface="Tahoma" panose="020B0604030504040204" pitchFamily="34" charset="0"/>
                <a:cs typeface="Tahoma" panose="020B0604030504040204" pitchFamily="34" charset="0"/>
              </a:rPr>
              <a:t>Professor Edgar Cahn, US-based civil rights lawyer and inventor of Timebanks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62F505-44A4-48C6-F4B2-3BDA4D05D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1F2F0EAB-87CD-6632-F9B4-D4C1A7A3E3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117BBA-DC17-2E2F-8387-4A61A7EF4CAA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262456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1E454-B308-A06D-7411-E754180FE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3B1105C6-7866-410E-FFF4-106BF3188F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0E8A8B-D85E-232E-8666-0CB8716CF498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199679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EE2A4-00F8-1DF6-2418-A5CF6A0A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F6741C61-7F62-9673-D375-019E602AA9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32118B-9330-00A8-D7EB-A74B569225BE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107601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D61C4C-5798-A013-A6AA-705453633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876" y="457200"/>
            <a:ext cx="8859794" cy="5943600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C05C0BE-C9A8-EB5B-A14A-85E97F6084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3B75EF-AEA9-6230-EF54-B7DB2DBEA4E1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400033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3A7222-0FD2-72E6-1513-19D1D9258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DF89CDCA-14FD-97EC-8E2E-008713B3D1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8A50D-95F4-19F3-DBBB-2FE613E97595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51900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7AF044-5D88-C77E-F48A-39DEAD7AC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CDCED4F-EFB6-2A9E-55E4-110EF570D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ACE970-B763-F337-1560-64A0789B7D5F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2489323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014FA-0B65-FC50-FDCF-AB3E2CC64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8912FA2-92BB-D902-AFED-A93065EE4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E1C55C-E17F-D5F7-731B-E734B5773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E73E9F-4AD0-8B40-37ED-677B36709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2FBA36-777C-4354-28B2-B7243AA5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C5F58E3D-7949-A3E7-3934-64E289EB45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16D6F8-67F7-E6B6-1769-83EB0F6E5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703" y="643466"/>
            <a:ext cx="7562593" cy="5571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730FA-C32D-58B0-9D87-FFC620E704EB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257300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9DE36EE0-CE2A-F6E3-10CA-F065B74DE2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E3CAF7-595A-C588-DDC4-39AA01FF2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350" y="717550"/>
            <a:ext cx="7353300" cy="5422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6B3DD2-5AAE-C800-138F-DDF2F3405CDC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755089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95F75A-DED5-2355-F447-C2F0CE8DA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141DAFC-5B2E-BD34-F164-75F05665B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634C87-0749-29C2-06BF-9BEE3F6A4BF5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01120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 descr="A poster with different types of assets that contribute to the collective community&#10;&#10;AI-generated content may be incorrect.">
            <a:extLst>
              <a:ext uri="{FF2B5EF4-FFF2-40B4-BE49-F238E27FC236}">
                <a16:creationId xmlns:a16="http://schemas.microsoft.com/office/drawing/2014/main" id="{570C0207-CA3E-7DD9-EFF1-94B76548C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C143803F-11C3-8EF8-142E-E8DD45468C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09D4FC-4B97-8210-ECDA-D87F911F04F5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1681195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 descr="A cartoon of a person in a wheelchair pointing at a map&#10;&#10;AI-generated content may be incorrect.">
            <a:extLst>
              <a:ext uri="{FF2B5EF4-FFF2-40B4-BE49-F238E27FC236}">
                <a16:creationId xmlns:a16="http://schemas.microsoft.com/office/drawing/2014/main" id="{BA066310-1E5E-D476-8141-05EC3D203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92013936-10DE-694F-A15E-8C9A7D697F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2E8CE3-8E1A-9423-EC93-545D35216655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869266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9DD76D-85BB-0A0F-B002-DAE78B92F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39" y="457200"/>
            <a:ext cx="8059121" cy="59436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D2A3B977-6AAD-A081-9CE0-59C214C02F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7" b="87868"/>
          <a:stretch/>
        </p:blipFill>
        <p:spPr>
          <a:xfrm>
            <a:off x="10621818" y="0"/>
            <a:ext cx="1570182" cy="7929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D09ED9-B40D-9403-6076-99F1F0844FFC}"/>
              </a:ext>
            </a:extLst>
          </p:cNvPr>
          <p:cNvSpPr txBox="1"/>
          <p:nvPr/>
        </p:nvSpPr>
        <p:spPr>
          <a:xfrm>
            <a:off x="1541320" y="6439629"/>
            <a:ext cx="90708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Artwork by Graham Ogilvie. Concept Development by Cormac Russell. Copyright ©Cormac Russell, 2025. Please share with appropriate attribution</a:t>
            </a:r>
          </a:p>
        </p:txBody>
      </p:sp>
    </p:spTree>
    <p:extLst>
      <p:ext uri="{BB962C8B-B14F-4D97-AF65-F5344CB8AC3E}">
        <p14:creationId xmlns:p14="http://schemas.microsoft.com/office/powerpoint/2010/main" val="369994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8944077" y="0"/>
            <a:ext cx="3247923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1600" y="145241"/>
            <a:ext cx="8788400" cy="141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67"/>
              </a:lnSpc>
            </a:pPr>
            <a:r>
              <a:rPr lang="en-US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Shifting Organisational and staff functions to Support Asset/Strength Based Approaches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63600" y="2921000"/>
            <a:ext cx="9129073" cy="1556122"/>
            <a:chOff x="0" y="0"/>
            <a:chExt cx="18258146" cy="3112242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7"/>
                </a:lnSpc>
              </a:pPr>
              <a:endParaRPr lang="en-US" sz="2181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>
            <a:off x="660400" y="1617262"/>
            <a:ext cx="8026400" cy="538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11" indent="-228611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133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 interest in and shift to Asset Based Approaches from range of ‘service areas’</a:t>
            </a:r>
          </a:p>
          <a:p>
            <a:pPr lvl="0">
              <a:lnSpc>
                <a:spcPct val="107000"/>
              </a:lnSpc>
            </a:pPr>
            <a:endParaRPr lang="en-GB" sz="2133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Arts and Culture (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Community Arts to Art by the community)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(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Tenant Involvement to Tenant led activity)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Children’s/Education (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Nurturing a neighbourhood culture for reading)</a:t>
            </a:r>
            <a:endParaRPr lang="en-GB" sz="24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‘Sports’ Directorate (Active Lifestyles) (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Sports Centres to Photography Group &amp; Pole Dancing!)</a:t>
            </a: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2133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30">
              <a:lnSpc>
                <a:spcPct val="107000"/>
              </a:lnSpc>
              <a:spcAft>
                <a:spcPts val="533"/>
              </a:spcAft>
            </a:pPr>
            <a:r>
              <a:rPr lang="en-GB" sz="2133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21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38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8944077" y="0"/>
            <a:ext cx="3247923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1600" y="145241"/>
            <a:ext cx="8788400" cy="141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67"/>
              </a:lnSpc>
            </a:pPr>
            <a:r>
              <a:rPr lang="en-US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Shifting Organisational Functions to Support Asset/Strength Based Approaches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63600" y="2921000"/>
            <a:ext cx="9129073" cy="1556122"/>
            <a:chOff x="0" y="0"/>
            <a:chExt cx="18258146" cy="3112242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8258146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7"/>
                </a:lnSpc>
              </a:pPr>
              <a:endParaRPr lang="en-US" sz="2181" dirty="0">
                <a:solidFill>
                  <a:srgbClr val="3E602F"/>
                </a:solidFill>
                <a:latin typeface="Poppins Medium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265583"/>
              <a:ext cx="18258146" cy="1846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  <a:p>
              <a:pPr>
                <a:lnSpc>
                  <a:spcPts val="2399"/>
                </a:lnSpc>
              </a:pPr>
              <a:endParaRPr lang="en-US" sz="2056" dirty="0">
                <a:solidFill>
                  <a:srgbClr val="3B3B3B"/>
                </a:solidFill>
                <a:latin typeface="Poppins Light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88636A-1D45-4EED-8ABF-315C4D8295DE}"/>
              </a:ext>
            </a:extLst>
          </p:cNvPr>
          <p:cNvSpPr txBox="1"/>
          <p:nvPr/>
        </p:nvSpPr>
        <p:spPr>
          <a:xfrm>
            <a:off x="660400" y="1617262"/>
            <a:ext cx="8026400" cy="5126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Cohesion 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(Migrant Access Project)</a:t>
            </a: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Inclusive Growth 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(Using ABCD to stimulate/nurture local economy) </a:t>
            </a: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Climate Change (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ABCD to nurture micro initiatives)</a:t>
            </a: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Applying within Population Health Management &amp; Social Prescribing 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(Informing contracts and ways of working)</a:t>
            </a: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 link to Strength Based Social Care (Adults) and Restorative Practice (Children’s)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24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25" lvl="1" indent="-19051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2400" b="1" i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09630">
              <a:lnSpc>
                <a:spcPct val="107000"/>
              </a:lnSpc>
              <a:spcAft>
                <a:spcPts val="533"/>
              </a:spcAft>
            </a:pPr>
            <a:r>
              <a:rPr lang="en-GB" sz="1867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6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60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AA7D7-8164-B1B2-AC0B-5D2A2B3C0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4F6E216-1A73-37EF-DAC5-DAACAD966D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193" r="34193"/>
          <a:stretch>
            <a:fillRect/>
          </a:stretch>
        </p:blipFill>
        <p:spPr>
          <a:xfrm>
            <a:off x="1" y="736600"/>
            <a:ext cx="3247923" cy="6858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753F354-F8F6-B3D9-AF80-44C9AF67240E}"/>
              </a:ext>
            </a:extLst>
          </p:cNvPr>
          <p:cNvSpPr txBox="1"/>
          <p:nvPr/>
        </p:nvSpPr>
        <p:spPr>
          <a:xfrm>
            <a:off x="4197282" y="1285835"/>
            <a:ext cx="7308918" cy="5155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67"/>
              </a:lnSpc>
            </a:pPr>
            <a:r>
              <a:rPr lang="en-US" sz="5334" dirty="0">
                <a:solidFill>
                  <a:srgbClr val="5B9A98"/>
                </a:solidFill>
                <a:latin typeface="Poppins Bold Bold"/>
              </a:rPr>
              <a:t>ABCD in Practice</a:t>
            </a:r>
          </a:p>
          <a:p>
            <a:pPr>
              <a:lnSpc>
                <a:spcPts val="5867"/>
              </a:lnSpc>
            </a:pPr>
            <a:endParaRPr lang="en-US" sz="5334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5867"/>
              </a:lnSpc>
            </a:pPr>
            <a:r>
              <a:rPr lang="en-US" sz="2133" dirty="0">
                <a:solidFill>
                  <a:srgbClr val="5B9A98"/>
                </a:solidFill>
                <a:latin typeface="Poppins Bold Bold"/>
                <a:hlinkClick r:id="rId3"/>
              </a:rPr>
              <a:t>https://www.youtube.com/watch?app=desktop&amp;v=7ezvHZmkLA4</a:t>
            </a:r>
            <a:endParaRPr lang="en-US" sz="2133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5867"/>
              </a:lnSpc>
            </a:pPr>
            <a:endParaRPr lang="en-US" sz="1333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5867"/>
              </a:lnSpc>
            </a:pPr>
            <a:endParaRPr lang="en-US" sz="1333" dirty="0">
              <a:solidFill>
                <a:srgbClr val="5B9A98"/>
              </a:solidFill>
              <a:latin typeface="Poppins Bold Bold"/>
            </a:endParaRPr>
          </a:p>
          <a:p>
            <a:pPr>
              <a:lnSpc>
                <a:spcPts val="5867"/>
              </a:lnSpc>
            </a:pPr>
            <a:endParaRPr lang="en-US" sz="1333" dirty="0">
              <a:solidFill>
                <a:srgbClr val="5B9A98"/>
              </a:solidFill>
              <a:latin typeface="Poppins Bold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DF95FA3-AECD-A45C-5727-A339F5BFAF47}"/>
              </a:ext>
            </a:extLst>
          </p:cNvPr>
          <p:cNvSpPr txBox="1"/>
          <p:nvPr/>
        </p:nvSpPr>
        <p:spPr>
          <a:xfrm>
            <a:off x="8306448" y="6719885"/>
            <a:ext cx="2972445" cy="225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24"/>
              </a:lnSpc>
            </a:pPr>
            <a:endParaRPr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B496584-12F3-2182-5F60-06D58741C6A7}"/>
              </a:ext>
            </a:extLst>
          </p:cNvPr>
          <p:cNvSpPr txBox="1"/>
          <p:nvPr/>
        </p:nvSpPr>
        <p:spPr>
          <a:xfrm>
            <a:off x="4197283" y="5122201"/>
            <a:ext cx="6535323" cy="244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</a:pPr>
            <a:endParaRPr sz="120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8CBDDC6-33E5-9126-4469-9C53ABE80C0B}"/>
              </a:ext>
            </a:extLst>
          </p:cNvPr>
          <p:cNvSpPr txBox="1"/>
          <p:nvPr/>
        </p:nvSpPr>
        <p:spPr>
          <a:xfrm>
            <a:off x="4197282" y="6357127"/>
            <a:ext cx="6686740" cy="23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5"/>
              </a:lnSpc>
            </a:pPr>
            <a:endParaRPr sz="120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45AADCF-6494-D46E-BB2D-6D34FF6B9CE3}"/>
              </a:ext>
            </a:extLst>
          </p:cNvPr>
          <p:cNvSpPr txBox="1"/>
          <p:nvPr/>
        </p:nvSpPr>
        <p:spPr>
          <a:xfrm>
            <a:off x="4183341" y="3409419"/>
            <a:ext cx="6686739" cy="21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9"/>
              </a:lnSpc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638511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842D9-57DF-57DD-CA24-14ABA837A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D8AD-F549-F058-C171-5B82B4C6E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278" y="287641"/>
            <a:ext cx="4172604" cy="1167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/>
              <a:t>Contact Us</a:t>
            </a:r>
          </a:p>
        </p:txBody>
      </p:sp>
      <p:pic>
        <p:nvPicPr>
          <p:cNvPr id="4" name="Picture 2" descr="A colorful squares with symbols&#10;&#10;AI-generated content may be incorrect.">
            <a:extLst>
              <a:ext uri="{FF2B5EF4-FFF2-40B4-BE49-F238E27FC236}">
                <a16:creationId xmlns:a16="http://schemas.microsoft.com/office/drawing/2014/main" id="{AD3C218F-102F-2CA8-D4DA-B7CF78064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493" r="18109"/>
          <a:stretch>
            <a:fillRect/>
          </a:stretch>
        </p:blipFill>
        <p:spPr>
          <a:xfrm>
            <a:off x="5866707" y="8110"/>
            <a:ext cx="6608528" cy="68498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176B91-8591-BECA-2363-F4C7C2068A39}"/>
              </a:ext>
            </a:extLst>
          </p:cNvPr>
          <p:cNvSpPr/>
          <p:nvPr/>
        </p:nvSpPr>
        <p:spPr>
          <a:xfrm>
            <a:off x="575229" y="1835985"/>
            <a:ext cx="4648200" cy="42310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C074D03D-B2A3-CF14-204A-7576C548B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070" y="2311455"/>
            <a:ext cx="3251200" cy="3251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7BDEBF-C823-0B90-AA3A-76ACD95A290D}"/>
              </a:ext>
            </a:extLst>
          </p:cNvPr>
          <p:cNvSpPr txBox="1"/>
          <p:nvPr/>
        </p:nvSpPr>
        <p:spPr>
          <a:xfrm>
            <a:off x="131465" y="631168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https://communityrenewal.learnworlds.com</a:t>
            </a:r>
            <a:endParaRPr kumimoji="0" lang="en-IE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4531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D5142C63A6AD4D9DA1ABEC79B298C0" ma:contentTypeVersion="13" ma:contentTypeDescription="Create a new document." ma:contentTypeScope="" ma:versionID="0419ee809d7616b8a007d1d903047cc1">
  <xsd:schema xmlns:xsd="http://www.w3.org/2001/XMLSchema" xmlns:xs="http://www.w3.org/2001/XMLSchema" xmlns:p="http://schemas.microsoft.com/office/2006/metadata/properties" xmlns:ns2="c71bdac8-e6ea-454d-ac3b-dd55bf761667" xmlns:ns3="fd565f79-b00c-4341-9118-5646ecaabeb1" xmlns:ns4="6642979d-6ebd-49cb-961a-964e99ba2966" targetNamespace="http://schemas.microsoft.com/office/2006/metadata/properties" ma:root="true" ma:fieldsID="b0f34cd21da801ad538191130d05b2af" ns2:_="" ns3:_="" ns4:_="">
    <xsd:import namespace="c71bdac8-e6ea-454d-ac3b-dd55bf761667"/>
    <xsd:import namespace="fd565f79-b00c-4341-9118-5646ecaabeb1"/>
    <xsd:import namespace="6642979d-6ebd-49cb-961a-964e99ba2966"/>
    <xsd:element name="properties">
      <xsd:complexType>
        <xsd:sequence>
          <xsd:element name="documentManagement">
            <xsd:complexType>
              <xsd:all>
                <xsd:element ref="ns2:Category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bdac8-e6ea-454d-ac3b-dd55bf761667" elementFormDefault="qualified">
    <xsd:import namespace="http://schemas.microsoft.com/office/2006/documentManagement/types"/>
    <xsd:import namespace="http://schemas.microsoft.com/office/infopath/2007/PartnerControls"/>
    <xsd:element name="Category" ma:index="8" ma:displayName="Category" ma:format="Dropdown" ma:internalName="Category">
      <xsd:simpleType>
        <xsd:restriction base="dms:Choice">
          <xsd:enumeration value="Minutes and Agendas"/>
          <xsd:enumeration value="Terms of reference"/>
          <xsd:enumeration value="Admission Data"/>
          <xsd:enumeration value="ASYE (Adults)"/>
          <xsd:enumeration value="ASYE (Children)"/>
          <xsd:enumeration value="Career Fairs"/>
          <xsd:enumeration value="CPD and Training"/>
          <xsd:enumeration value="Labour Market Plan"/>
          <xsd:enumeration value="Projects"/>
          <xsd:enumeration value="Practice Weeks"/>
          <xsd:enumeration value="World SW Week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565f79-b00c-4341-9118-5646ecaabe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1a4238e-254e-4017-8aba-9415bdb640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2979d-6ebd-49cb-961a-964e99ba296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0d9b795-d090-4aa1-b292-530283f35a32}" ma:internalName="TaxCatchAll" ma:showField="CatchAllData" ma:web="6642979d-6ebd-49cb-961a-964e99ba29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565f79-b00c-4341-9118-5646ecaabeb1">
      <Terms xmlns="http://schemas.microsoft.com/office/infopath/2007/PartnerControls"/>
    </lcf76f155ced4ddcb4097134ff3c332f>
    <Category xmlns="c71bdac8-e6ea-454d-ac3b-dd55bf761667">Projects</Category>
    <TaxCatchAll xmlns="6642979d-6ebd-49cb-961a-964e99ba2966" xsi:nil="true"/>
  </documentManagement>
</p:properties>
</file>

<file path=customXml/itemProps1.xml><?xml version="1.0" encoding="utf-8"?>
<ds:datastoreItem xmlns:ds="http://schemas.openxmlformats.org/officeDocument/2006/customXml" ds:itemID="{1324DF8A-2ABE-4695-B047-B86017B57DC7}"/>
</file>

<file path=customXml/itemProps2.xml><?xml version="1.0" encoding="utf-8"?>
<ds:datastoreItem xmlns:ds="http://schemas.openxmlformats.org/officeDocument/2006/customXml" ds:itemID="{0D0B0B87-937C-40B7-B6E5-57A83ECD5212}"/>
</file>

<file path=customXml/itemProps3.xml><?xml version="1.0" encoding="utf-8"?>
<ds:datastoreItem xmlns:ds="http://schemas.openxmlformats.org/officeDocument/2006/customXml" ds:itemID="{25928160-88A9-468F-8E07-A6B8D25D5247}"/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563</Words>
  <Application>Microsoft Office PowerPoint</Application>
  <PresentationFormat>Widescreen</PresentationFormat>
  <Paragraphs>46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Courier New</vt:lpstr>
      <vt:lpstr>Poppins Bold Bold</vt:lpstr>
      <vt:lpstr>Poppins Light</vt:lpstr>
      <vt:lpstr>Poppins Medium Bold</vt:lpstr>
      <vt:lpstr>Symbol</vt:lpstr>
      <vt:lpstr>Tahoma</vt:lpstr>
      <vt:lpstr>Verdana</vt:lpstr>
      <vt:lpstr>1_Office Theme</vt:lpstr>
      <vt:lpstr>2_Office Theme</vt:lpstr>
      <vt:lpstr>The Neighbourhood As a Unit of Change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Pfundt</dc:creator>
  <cp:lastModifiedBy>Mick Ward</cp:lastModifiedBy>
  <cp:revision>2</cp:revision>
  <dcterms:created xsi:type="dcterms:W3CDTF">2025-08-27T04:33:24Z</dcterms:created>
  <dcterms:modified xsi:type="dcterms:W3CDTF">2025-10-15T06:48:40Z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0x01010063D5142C63A6AD4D9DA1ABEC79B298C0</vt:lpwstr>
  </property>
  <property fmtid="{D5CDD505-2E9C-101B-9397-08002B2CF9AE}" pid="3" name="MediaServiceImageTags">
    <vt:lpwstr/>
  </property>
</Properties>
</file>